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C833"/>
    <a:srgbClr val="00FF00"/>
    <a:srgbClr val="80FF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638" autoAdjust="0"/>
  </p:normalViewPr>
  <p:slideViewPr>
    <p:cSldViewPr snapToGrid="0" snapToObjects="1">
      <p:cViewPr varScale="1">
        <p:scale>
          <a:sx n="65" d="100"/>
          <a:sy n="65" d="100"/>
        </p:scale>
        <p:origin x="-2760" y="-11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352264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128423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149992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57229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172859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124888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119415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105647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210334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59872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FE071B1-7790-ED4E-BB08-A29BD87D4866}" type="datetimeFigureOut">
              <a:rPr lang="en-US" smtClean="0"/>
              <a:pPr/>
              <a:t>07/10/2015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9CAC6-3A84-F245-B385-769C9420994A}" type="slidenum">
              <a:rPr lang="en-US" smtClean="0"/>
              <a:pPr/>
              <a:t>‹#›</a:t>
            </a:fld>
            <a:endParaRPr lang="en-US"/>
          </a:p>
        </p:txBody>
      </p:sp>
    </p:spTree>
    <p:extLst>
      <p:ext uri="{BB962C8B-B14F-4D97-AF65-F5344CB8AC3E}">
        <p14:creationId xmlns:p14="http://schemas.microsoft.com/office/powerpoint/2010/main" val="27120140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7FE071B1-7790-ED4E-BB08-A29BD87D4866}" type="datetimeFigureOut">
              <a:rPr lang="en-US" smtClean="0"/>
              <a:pPr/>
              <a:t>07/10/2015</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C99CAC6-3A84-F245-B385-769C9420994A}" type="slidenum">
              <a:rPr lang="en-US" smtClean="0"/>
              <a:pPr/>
              <a:t>‹#›</a:t>
            </a:fld>
            <a:endParaRPr lang="en-US"/>
          </a:p>
        </p:txBody>
      </p:sp>
    </p:spTree>
    <p:extLst>
      <p:ext uri="{BB962C8B-B14F-4D97-AF65-F5344CB8AC3E}">
        <p14:creationId xmlns:p14="http://schemas.microsoft.com/office/powerpoint/2010/main" val="2468179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09113" y="143939"/>
            <a:ext cx="2374900" cy="261610"/>
          </a:xfrm>
          <a:prstGeom prst="rect">
            <a:avLst/>
          </a:prstGeom>
          <a:noFill/>
        </p:spPr>
        <p:txBody>
          <a:bodyPr wrap="square" rtlCol="0">
            <a:spAutoFit/>
          </a:bodyPr>
          <a:lstStyle/>
          <a:p>
            <a:pPr algn="r"/>
            <a:r>
              <a:rPr lang="en-US" sz="1100" dirty="0" smtClean="0"/>
              <a:t>With Kind Support from</a:t>
            </a:r>
            <a:endParaRPr lang="en-US" sz="11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77" y="5027898"/>
            <a:ext cx="6478504" cy="4294739"/>
          </a:xfrm>
          <a:prstGeom prst="rect">
            <a:avLst/>
          </a:prstGeom>
        </p:spPr>
      </p:pic>
      <p:sp>
        <p:nvSpPr>
          <p:cNvPr id="8" name="Rectangle 7"/>
          <p:cNvSpPr/>
          <p:nvPr/>
        </p:nvSpPr>
        <p:spPr>
          <a:xfrm>
            <a:off x="169333" y="2032000"/>
            <a:ext cx="6495173" cy="2995898"/>
          </a:xfrm>
          <a:prstGeom prst="rect">
            <a:avLst/>
          </a:prstGeom>
          <a:solidFill>
            <a:srgbClr val="82C833"/>
          </a:solidFill>
          <a:ln>
            <a:no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rgbClr val="66FF66"/>
              </a:solidFill>
            </a:endParaRPr>
          </a:p>
        </p:txBody>
      </p:sp>
      <p:sp>
        <p:nvSpPr>
          <p:cNvPr id="9" name="TextBox 8"/>
          <p:cNvSpPr txBox="1"/>
          <p:nvPr/>
        </p:nvSpPr>
        <p:spPr>
          <a:xfrm>
            <a:off x="355600" y="2353736"/>
            <a:ext cx="6128413" cy="6678751"/>
          </a:xfrm>
          <a:prstGeom prst="rect">
            <a:avLst/>
          </a:prstGeom>
          <a:solidFill>
            <a:schemeClr val="bg1"/>
          </a:solidFill>
        </p:spPr>
        <p:txBody>
          <a:bodyPr wrap="square" rtlCol="0">
            <a:spAutoFit/>
          </a:bodyPr>
          <a:lstStyle/>
          <a:p>
            <a:r>
              <a:rPr lang="en-US" sz="2600" b="1" dirty="0" smtClean="0">
                <a:solidFill>
                  <a:srgbClr val="FF6600"/>
                </a:solidFill>
              </a:rPr>
              <a:t>Bristol Soft Tissue Knee Cadaveric </a:t>
            </a:r>
            <a:r>
              <a:rPr lang="en-US" sz="2600" b="1" dirty="0">
                <a:solidFill>
                  <a:srgbClr val="FF6600"/>
                </a:solidFill>
              </a:rPr>
              <a:t>Course </a:t>
            </a:r>
            <a:endParaRPr lang="en-US" sz="2600" b="1" dirty="0" smtClean="0">
              <a:solidFill>
                <a:srgbClr val="FF6600"/>
              </a:solidFill>
            </a:endParaRPr>
          </a:p>
          <a:p>
            <a:endParaRPr lang="en-US" dirty="0"/>
          </a:p>
          <a:p>
            <a:r>
              <a:rPr lang="en-US" sz="1600" dirty="0" smtClean="0">
                <a:solidFill>
                  <a:srgbClr val="595959"/>
                </a:solidFill>
              </a:rPr>
              <a:t>6</a:t>
            </a:r>
            <a:r>
              <a:rPr lang="en-US" sz="1600" baseline="30000" dirty="0" smtClean="0">
                <a:solidFill>
                  <a:srgbClr val="595959"/>
                </a:solidFill>
              </a:rPr>
              <a:t>th</a:t>
            </a:r>
            <a:r>
              <a:rPr lang="en-US" sz="1600" dirty="0" smtClean="0">
                <a:solidFill>
                  <a:srgbClr val="595959"/>
                </a:solidFill>
              </a:rPr>
              <a:t> – 7</a:t>
            </a:r>
            <a:r>
              <a:rPr lang="en-US" sz="1600" baseline="30000" dirty="0" smtClean="0">
                <a:solidFill>
                  <a:srgbClr val="595959"/>
                </a:solidFill>
              </a:rPr>
              <a:t>th</a:t>
            </a:r>
            <a:r>
              <a:rPr lang="en-US" sz="1600" dirty="0" smtClean="0">
                <a:solidFill>
                  <a:srgbClr val="595959"/>
                </a:solidFill>
              </a:rPr>
              <a:t> November 2015</a:t>
            </a:r>
            <a:br>
              <a:rPr lang="en-US" sz="1600" dirty="0" smtClean="0">
                <a:solidFill>
                  <a:srgbClr val="595959"/>
                </a:solidFill>
              </a:rPr>
            </a:br>
            <a:endParaRPr lang="en-US" sz="1600" dirty="0" smtClean="0">
              <a:solidFill>
                <a:srgbClr val="595959"/>
              </a:solidFill>
            </a:endParaRPr>
          </a:p>
          <a:p>
            <a:r>
              <a:rPr lang="en-US" sz="1600" dirty="0" smtClean="0">
                <a:solidFill>
                  <a:srgbClr val="595959"/>
                </a:solidFill>
              </a:rPr>
              <a:t>Course conveners: 	</a:t>
            </a:r>
            <a:r>
              <a:rPr lang="en-US" sz="1600" dirty="0" err="1" smtClean="0">
                <a:solidFill>
                  <a:srgbClr val="595959"/>
                </a:solidFill>
              </a:rPr>
              <a:t>Mr</a:t>
            </a:r>
            <a:r>
              <a:rPr lang="en-US" sz="1600" dirty="0" smtClean="0">
                <a:solidFill>
                  <a:srgbClr val="595959"/>
                </a:solidFill>
              </a:rPr>
              <a:t> Richard Barksfield and </a:t>
            </a:r>
            <a:r>
              <a:rPr lang="en-US" sz="1600" dirty="0" err="1" smtClean="0">
                <a:solidFill>
                  <a:srgbClr val="595959"/>
                </a:solidFill>
              </a:rPr>
              <a:t>Mr</a:t>
            </a:r>
            <a:r>
              <a:rPr lang="en-US" sz="1600" dirty="0" smtClean="0">
                <a:solidFill>
                  <a:srgbClr val="595959"/>
                </a:solidFill>
              </a:rPr>
              <a:t> James Robinson</a:t>
            </a:r>
          </a:p>
          <a:p>
            <a:endParaRPr lang="en-US" sz="1600" dirty="0" smtClean="0">
              <a:solidFill>
                <a:srgbClr val="595959"/>
              </a:solidFill>
            </a:endParaRPr>
          </a:p>
          <a:p>
            <a:r>
              <a:rPr lang="en-US" sz="1600" dirty="0" smtClean="0">
                <a:solidFill>
                  <a:srgbClr val="595959"/>
                </a:solidFill>
              </a:rPr>
              <a:t>Venue: 			Vesalius Clinical Training Centre</a:t>
            </a:r>
          </a:p>
          <a:p>
            <a:r>
              <a:rPr lang="en-US" sz="1600" dirty="0">
                <a:solidFill>
                  <a:srgbClr val="595959"/>
                </a:solidFill>
              </a:rPr>
              <a:t>	</a:t>
            </a:r>
            <a:r>
              <a:rPr lang="en-US" sz="1600" dirty="0" smtClean="0">
                <a:solidFill>
                  <a:srgbClr val="595959"/>
                </a:solidFill>
              </a:rPr>
              <a:t>			</a:t>
            </a:r>
            <a:r>
              <a:rPr lang="en-US" sz="1600" dirty="0" err="1" smtClean="0">
                <a:solidFill>
                  <a:srgbClr val="595959"/>
                </a:solidFill>
              </a:rPr>
              <a:t>Southwell</a:t>
            </a:r>
            <a:r>
              <a:rPr lang="en-US" sz="1600" dirty="0" smtClean="0">
                <a:solidFill>
                  <a:srgbClr val="595959"/>
                </a:solidFill>
              </a:rPr>
              <a:t> Street, Bristol, BS2 8EJ.</a:t>
            </a:r>
          </a:p>
          <a:p>
            <a:endParaRPr lang="en-US" sz="1600" dirty="0" smtClean="0">
              <a:solidFill>
                <a:srgbClr val="595959"/>
              </a:solidFill>
            </a:endParaRPr>
          </a:p>
          <a:p>
            <a:r>
              <a:rPr lang="en-US" sz="1600" dirty="0" smtClean="0">
                <a:solidFill>
                  <a:srgbClr val="595959"/>
                </a:solidFill>
              </a:rPr>
              <a:t>			</a:t>
            </a:r>
          </a:p>
          <a:p>
            <a:pPr algn="just"/>
            <a:r>
              <a:rPr lang="en-US" sz="1600" dirty="0" smtClean="0">
                <a:solidFill>
                  <a:srgbClr val="595959"/>
                </a:solidFill>
              </a:rPr>
              <a:t>Course outline: 	</a:t>
            </a:r>
            <a:r>
              <a:rPr lang="en-GB" sz="1600" dirty="0" smtClean="0"/>
              <a:t>The course will cover the range of solutions available for treating soft tissue knee injuries. Delegates will hear lectures on various knee repair topics and will then have the opportunity to perform these techniques during hands-on cadaveric laboratory sessions. There will be an opportunity to discuss complex cases and participate in in-depth discussions with the faculty</a:t>
            </a:r>
            <a:r>
              <a:rPr lang="en-US" sz="1600" dirty="0" smtClean="0">
                <a:solidFill>
                  <a:srgbClr val="595959"/>
                </a:solidFill>
              </a:rPr>
              <a:t>. </a:t>
            </a:r>
          </a:p>
          <a:p>
            <a:endParaRPr lang="en-US" sz="1600" dirty="0">
              <a:solidFill>
                <a:srgbClr val="595959"/>
              </a:solidFill>
            </a:endParaRPr>
          </a:p>
          <a:p>
            <a:endParaRPr lang="en-US" sz="1600" dirty="0" smtClean="0">
              <a:solidFill>
                <a:srgbClr val="595959"/>
              </a:solidFill>
            </a:endParaRPr>
          </a:p>
          <a:p>
            <a:r>
              <a:rPr lang="en-US" sz="1600" dirty="0" smtClean="0">
                <a:solidFill>
                  <a:srgbClr val="595959"/>
                </a:solidFill>
              </a:rPr>
              <a:t>Course Fee:		£295  	(BOTA Members £265)</a:t>
            </a:r>
          </a:p>
          <a:p>
            <a:endParaRPr lang="en-US" sz="1600" dirty="0" smtClean="0">
              <a:solidFill>
                <a:srgbClr val="595959"/>
              </a:solidFill>
            </a:endParaRPr>
          </a:p>
          <a:p>
            <a:r>
              <a:rPr lang="en-US" sz="1600" dirty="0" smtClean="0">
                <a:solidFill>
                  <a:srgbClr val="595959"/>
                </a:solidFill>
              </a:rPr>
              <a:t>To </a:t>
            </a:r>
            <a:r>
              <a:rPr lang="en-US" sz="1600" dirty="0">
                <a:solidFill>
                  <a:srgbClr val="595959"/>
                </a:solidFill>
              </a:rPr>
              <a:t>r</a:t>
            </a:r>
            <a:r>
              <a:rPr lang="en-US" sz="1600" dirty="0" smtClean="0">
                <a:solidFill>
                  <a:srgbClr val="595959"/>
                </a:solidFill>
              </a:rPr>
              <a:t>egister please contact :</a:t>
            </a:r>
            <a:endParaRPr lang="en-US" sz="1600" dirty="0">
              <a:solidFill>
                <a:srgbClr val="595959"/>
              </a:solidFill>
            </a:endParaRPr>
          </a:p>
          <a:p>
            <a:endParaRPr lang="en-US" sz="1600" dirty="0" smtClean="0">
              <a:solidFill>
                <a:srgbClr val="595959"/>
              </a:solidFill>
            </a:endParaRPr>
          </a:p>
          <a:p>
            <a:r>
              <a:rPr lang="en-US" sz="1600" dirty="0" smtClean="0">
                <a:solidFill>
                  <a:srgbClr val="595959"/>
                </a:solidFill>
              </a:rPr>
              <a:t>Carole Wood Orthopaedic Administrator</a:t>
            </a:r>
          </a:p>
          <a:p>
            <a:r>
              <a:rPr lang="en-US" sz="1600" dirty="0" smtClean="0">
                <a:solidFill>
                  <a:srgbClr val="595959"/>
                </a:solidFill>
              </a:rPr>
              <a:t>B302 King Edward Building, Bristol Royal Infirmary, Bristol, BS2 8HW, </a:t>
            </a:r>
          </a:p>
          <a:p>
            <a:r>
              <a:rPr lang="en-US" sz="1600" dirty="0" smtClean="0">
                <a:solidFill>
                  <a:srgbClr val="595959"/>
                </a:solidFill>
              </a:rPr>
              <a:t>Tel: 01173 4 422878. Carole.Wood@UHBristol.nhs.uk. </a:t>
            </a:r>
          </a:p>
          <a:p>
            <a:endParaRPr lang="en-US" sz="1600" dirty="0" smtClean="0">
              <a:solidFill>
                <a:srgbClr val="595959"/>
              </a:solidFill>
            </a:endParaRPr>
          </a:p>
        </p:txBody>
      </p:sp>
      <p:pic>
        <p:nvPicPr>
          <p:cNvPr id="10" name="Picture 9" descr="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0801" y="4125587"/>
            <a:ext cx="1285480" cy="372234"/>
          </a:xfrm>
          <a:prstGeom prst="rect">
            <a:avLst/>
          </a:prstGeom>
        </p:spPr>
      </p:pic>
      <p:pic>
        <p:nvPicPr>
          <p:cNvPr id="11" name="Picture 10" descr="biocomposites-logo-web-02-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22233" y="1120767"/>
            <a:ext cx="2194048" cy="468672"/>
          </a:xfrm>
          <a:prstGeom prst="rect">
            <a:avLst/>
          </a:prstGeom>
        </p:spPr>
      </p:pic>
    </p:spTree>
    <p:extLst>
      <p:ext uri="{BB962C8B-B14F-4D97-AF65-F5344CB8AC3E}">
        <p14:creationId xmlns:p14="http://schemas.microsoft.com/office/powerpoint/2010/main" val="364950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5" name="TextBox 4"/>
          <p:cNvSpPr txBox="1"/>
          <p:nvPr/>
        </p:nvSpPr>
        <p:spPr>
          <a:xfrm>
            <a:off x="4109113" y="143939"/>
            <a:ext cx="2374900" cy="261610"/>
          </a:xfrm>
          <a:prstGeom prst="rect">
            <a:avLst/>
          </a:prstGeom>
          <a:noFill/>
        </p:spPr>
        <p:txBody>
          <a:bodyPr wrap="square" rtlCol="0">
            <a:spAutoFit/>
          </a:bodyPr>
          <a:lstStyle/>
          <a:p>
            <a:pPr algn="r"/>
            <a:r>
              <a:rPr lang="en-US" sz="1100" dirty="0" smtClean="0"/>
              <a:t>With Kind Support from</a:t>
            </a:r>
            <a:endParaRPr lang="en-US" sz="11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77" y="5027898"/>
            <a:ext cx="6478504" cy="4294739"/>
          </a:xfrm>
          <a:prstGeom prst="rect">
            <a:avLst/>
          </a:prstGeom>
        </p:spPr>
      </p:pic>
      <p:sp>
        <p:nvSpPr>
          <p:cNvPr id="7" name="Rectangle 6"/>
          <p:cNvSpPr/>
          <p:nvPr/>
        </p:nvSpPr>
        <p:spPr>
          <a:xfrm>
            <a:off x="169333" y="2032000"/>
            <a:ext cx="6495173" cy="2995898"/>
          </a:xfrm>
          <a:prstGeom prst="rect">
            <a:avLst/>
          </a:prstGeom>
          <a:solidFill>
            <a:srgbClr val="82C833"/>
          </a:solidFill>
          <a:ln>
            <a:no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rgbClr val="66FF66"/>
              </a:solidFill>
            </a:endParaRPr>
          </a:p>
        </p:txBody>
      </p:sp>
      <p:sp>
        <p:nvSpPr>
          <p:cNvPr id="8" name="TextBox 7"/>
          <p:cNvSpPr txBox="1"/>
          <p:nvPr/>
        </p:nvSpPr>
        <p:spPr>
          <a:xfrm>
            <a:off x="355600" y="2353736"/>
            <a:ext cx="6128413" cy="6740307"/>
          </a:xfrm>
          <a:prstGeom prst="rect">
            <a:avLst/>
          </a:prstGeom>
          <a:solidFill>
            <a:schemeClr val="bg1"/>
          </a:solidFill>
        </p:spPr>
        <p:txBody>
          <a:bodyPr wrap="square" rtlCol="0">
            <a:spAutoFit/>
          </a:bodyPr>
          <a:lstStyle/>
          <a:p>
            <a:r>
              <a:rPr lang="en-US" sz="2600" b="1" dirty="0" smtClean="0">
                <a:solidFill>
                  <a:srgbClr val="FF6600"/>
                </a:solidFill>
              </a:rPr>
              <a:t>Agenda</a:t>
            </a:r>
          </a:p>
          <a:p>
            <a:endParaRPr lang="en-GB" sz="1400" b="1" dirty="0" smtClean="0">
              <a:solidFill>
                <a:srgbClr val="595959"/>
              </a:solidFill>
            </a:endParaRPr>
          </a:p>
          <a:p>
            <a:r>
              <a:rPr lang="en-GB" sz="1400" b="1" dirty="0" smtClean="0">
                <a:solidFill>
                  <a:srgbClr val="595959"/>
                </a:solidFill>
              </a:rPr>
              <a:t>DAY </a:t>
            </a:r>
            <a:r>
              <a:rPr lang="en-GB" sz="1400" b="1" dirty="0">
                <a:solidFill>
                  <a:srgbClr val="595959"/>
                </a:solidFill>
              </a:rPr>
              <a:t>1 – Friday 6</a:t>
            </a:r>
            <a:r>
              <a:rPr lang="en-GB" sz="1400" b="1" baseline="30000" dirty="0">
                <a:solidFill>
                  <a:srgbClr val="595959"/>
                </a:solidFill>
              </a:rPr>
              <a:t>th</a:t>
            </a:r>
            <a:r>
              <a:rPr lang="en-GB" sz="1400" b="1" dirty="0">
                <a:solidFill>
                  <a:srgbClr val="595959"/>
                </a:solidFill>
              </a:rPr>
              <a:t> November 2015</a:t>
            </a:r>
            <a:endParaRPr lang="en-GB" sz="1400" b="1" u="sng" dirty="0">
              <a:solidFill>
                <a:srgbClr val="595959"/>
              </a:solidFill>
            </a:endParaRPr>
          </a:p>
          <a:p>
            <a:r>
              <a:rPr lang="en-GB" sz="1400" b="1" dirty="0">
                <a:solidFill>
                  <a:srgbClr val="595959"/>
                </a:solidFill>
              </a:rPr>
              <a:t> </a:t>
            </a:r>
            <a:endParaRPr lang="en-GB" sz="1400" b="1" u="sng" dirty="0">
              <a:solidFill>
                <a:srgbClr val="595959"/>
              </a:solidFill>
            </a:endParaRPr>
          </a:p>
          <a:p>
            <a:r>
              <a:rPr lang="en-GB" sz="1400" b="1" dirty="0">
                <a:solidFill>
                  <a:srgbClr val="595959"/>
                </a:solidFill>
              </a:rPr>
              <a:t>Course Convenors</a:t>
            </a:r>
            <a:r>
              <a:rPr lang="en-GB" sz="1400" b="1" dirty="0" smtClean="0">
                <a:solidFill>
                  <a:srgbClr val="595959"/>
                </a:solidFill>
              </a:rPr>
              <a:t>: </a:t>
            </a:r>
            <a:r>
              <a:rPr lang="en-GB" sz="1400" b="1" dirty="0">
                <a:solidFill>
                  <a:srgbClr val="595959"/>
                </a:solidFill>
              </a:rPr>
              <a:t> </a:t>
            </a:r>
            <a:r>
              <a:rPr lang="en-GB" sz="1400" b="1" dirty="0" smtClean="0">
                <a:solidFill>
                  <a:srgbClr val="595959"/>
                </a:solidFill>
              </a:rPr>
              <a:t>James </a:t>
            </a:r>
            <a:r>
              <a:rPr lang="en-GB" sz="1400" b="1" dirty="0">
                <a:solidFill>
                  <a:srgbClr val="595959"/>
                </a:solidFill>
              </a:rPr>
              <a:t>Robinson and Richard Barksfield</a:t>
            </a:r>
            <a:endParaRPr lang="en-GB" sz="1400" b="1" u="sng" dirty="0">
              <a:solidFill>
                <a:srgbClr val="595959"/>
              </a:solidFill>
            </a:endParaRPr>
          </a:p>
          <a:p>
            <a:endParaRPr lang="en-GB" sz="1400" b="1" dirty="0" smtClean="0">
              <a:solidFill>
                <a:srgbClr val="595959"/>
              </a:solidFill>
            </a:endParaRPr>
          </a:p>
          <a:p>
            <a:r>
              <a:rPr lang="en-GB" sz="1400" dirty="0" smtClean="0">
                <a:solidFill>
                  <a:srgbClr val="595959"/>
                </a:solidFill>
              </a:rPr>
              <a:t>08.00</a:t>
            </a:r>
            <a:r>
              <a:rPr lang="en-GB" sz="1400" dirty="0">
                <a:solidFill>
                  <a:srgbClr val="595959"/>
                </a:solidFill>
              </a:rPr>
              <a:t>	</a:t>
            </a:r>
            <a:r>
              <a:rPr lang="en-GB" sz="1400" dirty="0" smtClean="0">
                <a:solidFill>
                  <a:srgbClr val="595959"/>
                </a:solidFill>
              </a:rPr>
              <a:t>	</a:t>
            </a:r>
            <a:r>
              <a:rPr lang="en-GB" sz="1400" b="1" dirty="0" smtClean="0">
                <a:solidFill>
                  <a:srgbClr val="595959"/>
                </a:solidFill>
              </a:rPr>
              <a:t>Registration </a:t>
            </a:r>
            <a:r>
              <a:rPr lang="en-GB" sz="1400" b="1" dirty="0">
                <a:solidFill>
                  <a:srgbClr val="595959"/>
                </a:solidFill>
              </a:rPr>
              <a:t>and coffee</a:t>
            </a:r>
            <a:endParaRPr lang="en-GB" sz="1400" dirty="0">
              <a:solidFill>
                <a:srgbClr val="595959"/>
              </a:solidFill>
            </a:endParaRPr>
          </a:p>
          <a:p>
            <a:r>
              <a:rPr lang="en-GB" sz="1400" b="1" dirty="0">
                <a:solidFill>
                  <a:srgbClr val="595959"/>
                </a:solidFill>
              </a:rPr>
              <a:t> </a:t>
            </a:r>
            <a:endParaRPr lang="en-GB" sz="1400" dirty="0">
              <a:solidFill>
                <a:srgbClr val="595959"/>
              </a:solidFill>
            </a:endParaRPr>
          </a:p>
          <a:p>
            <a:r>
              <a:rPr lang="en-GB" sz="1400" dirty="0" smtClean="0">
                <a:solidFill>
                  <a:srgbClr val="595959"/>
                </a:solidFill>
              </a:rPr>
              <a:t>08</a:t>
            </a:r>
            <a:r>
              <a:rPr lang="en-GB" sz="1400" dirty="0">
                <a:solidFill>
                  <a:srgbClr val="595959"/>
                </a:solidFill>
              </a:rPr>
              <a:t>:</a:t>
            </a:r>
            <a:r>
              <a:rPr lang="en-GB" sz="1400" dirty="0" smtClean="0">
                <a:solidFill>
                  <a:srgbClr val="595959"/>
                </a:solidFill>
              </a:rPr>
              <a:t>20</a:t>
            </a:r>
            <a:r>
              <a:rPr lang="en-GB" sz="1400" b="1" dirty="0" smtClean="0">
                <a:solidFill>
                  <a:srgbClr val="595959"/>
                </a:solidFill>
              </a:rPr>
              <a:t>		Lecture </a:t>
            </a:r>
            <a:r>
              <a:rPr lang="en-GB" sz="1400" b="1" dirty="0">
                <a:solidFill>
                  <a:srgbClr val="595959"/>
                </a:solidFill>
              </a:rPr>
              <a:t>Theatre  </a:t>
            </a:r>
            <a:r>
              <a:rPr lang="en-GB" sz="1400" b="1" dirty="0" smtClean="0">
                <a:solidFill>
                  <a:srgbClr val="595959"/>
                </a:solidFill>
              </a:rPr>
              <a:t>:	Welcome </a:t>
            </a:r>
            <a:r>
              <a:rPr lang="en-GB" sz="1400" b="1" dirty="0">
                <a:solidFill>
                  <a:srgbClr val="595959"/>
                </a:solidFill>
              </a:rPr>
              <a:t>&amp; Introduction	</a:t>
            </a:r>
            <a:endParaRPr lang="en-GB" sz="1400" dirty="0">
              <a:solidFill>
                <a:srgbClr val="595959"/>
              </a:solidFill>
            </a:endParaRPr>
          </a:p>
          <a:p>
            <a:r>
              <a:rPr lang="en-GB" sz="1400" dirty="0" smtClean="0">
                <a:solidFill>
                  <a:srgbClr val="595959"/>
                </a:solidFill>
              </a:rPr>
              <a:t>08</a:t>
            </a:r>
            <a:r>
              <a:rPr lang="en-GB" sz="1400" dirty="0">
                <a:solidFill>
                  <a:srgbClr val="595959"/>
                </a:solidFill>
              </a:rPr>
              <a:t>:30	</a:t>
            </a:r>
            <a:r>
              <a:rPr lang="en-GB" sz="1400" dirty="0" smtClean="0">
                <a:solidFill>
                  <a:srgbClr val="595959"/>
                </a:solidFill>
              </a:rPr>
              <a:t>	Lecture</a:t>
            </a:r>
            <a:r>
              <a:rPr lang="en-GB" sz="1400" dirty="0">
                <a:solidFill>
                  <a:srgbClr val="595959"/>
                </a:solidFill>
              </a:rPr>
              <a:t>:</a:t>
            </a:r>
            <a:r>
              <a:rPr lang="en-GB" sz="1400" dirty="0" smtClean="0">
                <a:solidFill>
                  <a:srgbClr val="595959"/>
                </a:solidFill>
              </a:rPr>
              <a:t> Strategies for  Anatomic ACL reconstruction</a:t>
            </a:r>
          </a:p>
          <a:p>
            <a:r>
              <a:rPr lang="en-GB" sz="1400" dirty="0" smtClean="0">
                <a:solidFill>
                  <a:srgbClr val="595959"/>
                </a:solidFill>
              </a:rPr>
              <a:t>08.45		Lecture</a:t>
            </a:r>
            <a:r>
              <a:rPr lang="en-GB" sz="1400" dirty="0">
                <a:solidFill>
                  <a:srgbClr val="595959"/>
                </a:solidFill>
              </a:rPr>
              <a:t>: ACL reconstruction – How I do </a:t>
            </a:r>
            <a:r>
              <a:rPr lang="en-GB" sz="1400" dirty="0" smtClean="0">
                <a:solidFill>
                  <a:srgbClr val="595959"/>
                </a:solidFill>
              </a:rPr>
              <a:t>it.</a:t>
            </a:r>
          </a:p>
          <a:p>
            <a:r>
              <a:rPr lang="en-GB" sz="1400" dirty="0">
                <a:solidFill>
                  <a:srgbClr val="595959"/>
                </a:solidFill>
              </a:rPr>
              <a:t> </a:t>
            </a:r>
          </a:p>
          <a:p>
            <a:r>
              <a:rPr lang="en-GB" sz="1400" dirty="0" smtClean="0">
                <a:solidFill>
                  <a:srgbClr val="595959"/>
                </a:solidFill>
              </a:rPr>
              <a:t>09</a:t>
            </a:r>
            <a:r>
              <a:rPr lang="en-GB" sz="1400" dirty="0">
                <a:solidFill>
                  <a:srgbClr val="595959"/>
                </a:solidFill>
              </a:rPr>
              <a:t>:</a:t>
            </a:r>
            <a:r>
              <a:rPr lang="en-GB" sz="1400" dirty="0" smtClean="0">
                <a:solidFill>
                  <a:srgbClr val="595959"/>
                </a:solidFill>
              </a:rPr>
              <a:t>00		</a:t>
            </a:r>
            <a:r>
              <a:rPr lang="en-GB" sz="1400" b="1" dirty="0" smtClean="0">
                <a:solidFill>
                  <a:srgbClr val="595959"/>
                </a:solidFill>
              </a:rPr>
              <a:t>Lab </a:t>
            </a:r>
            <a:r>
              <a:rPr lang="en-GB" sz="1400" b="1" dirty="0">
                <a:solidFill>
                  <a:srgbClr val="595959"/>
                </a:solidFill>
              </a:rPr>
              <a:t>Session 1 – ACL Reconstruction</a:t>
            </a:r>
            <a:endParaRPr lang="en-GB" sz="1400" dirty="0">
              <a:solidFill>
                <a:srgbClr val="595959"/>
              </a:solidFill>
            </a:endParaRPr>
          </a:p>
          <a:p>
            <a:r>
              <a:rPr lang="en-GB" sz="1400" dirty="0" smtClean="0">
                <a:solidFill>
                  <a:srgbClr val="595959"/>
                </a:solidFill>
              </a:rPr>
              <a:t>		Anatomy Demo: ACL Anatomy</a:t>
            </a:r>
          </a:p>
          <a:p>
            <a:r>
              <a:rPr lang="en-GB" sz="1400" dirty="0" smtClean="0">
                <a:solidFill>
                  <a:srgbClr val="595959"/>
                </a:solidFill>
              </a:rPr>
              <a:t>		Delegates </a:t>
            </a:r>
            <a:r>
              <a:rPr lang="en-GB" sz="1400" dirty="0">
                <a:solidFill>
                  <a:srgbClr val="595959"/>
                </a:solidFill>
              </a:rPr>
              <a:t>perform</a:t>
            </a:r>
            <a:r>
              <a:rPr lang="en-GB" sz="1400" dirty="0" smtClean="0">
                <a:solidFill>
                  <a:srgbClr val="595959"/>
                </a:solidFill>
              </a:rPr>
              <a:t> Anatomic ACL </a:t>
            </a:r>
            <a:r>
              <a:rPr lang="en-GB" sz="1400" dirty="0">
                <a:solidFill>
                  <a:srgbClr val="595959"/>
                </a:solidFill>
              </a:rPr>
              <a:t>Reconstruction</a:t>
            </a:r>
          </a:p>
          <a:p>
            <a:r>
              <a:rPr lang="en-GB" sz="1400" b="1" dirty="0">
                <a:solidFill>
                  <a:srgbClr val="595959"/>
                </a:solidFill>
              </a:rPr>
              <a:t> </a:t>
            </a:r>
            <a:endParaRPr lang="en-GB" sz="1400" dirty="0">
              <a:solidFill>
                <a:srgbClr val="595959"/>
              </a:solidFill>
            </a:endParaRPr>
          </a:p>
          <a:p>
            <a:r>
              <a:rPr lang="en-GB" sz="1400" dirty="0">
                <a:solidFill>
                  <a:srgbClr val="595959"/>
                </a:solidFill>
              </a:rPr>
              <a:t>10:</a:t>
            </a:r>
            <a:r>
              <a:rPr lang="en-GB" sz="1400" dirty="0" smtClean="0">
                <a:solidFill>
                  <a:srgbClr val="595959"/>
                </a:solidFill>
              </a:rPr>
              <a:t>30</a:t>
            </a:r>
            <a:r>
              <a:rPr lang="en-GB" sz="1400" dirty="0">
                <a:solidFill>
                  <a:srgbClr val="595959"/>
                </a:solidFill>
              </a:rPr>
              <a:t>	</a:t>
            </a:r>
            <a:r>
              <a:rPr lang="en-GB" sz="1400" dirty="0" smtClean="0">
                <a:solidFill>
                  <a:srgbClr val="595959"/>
                </a:solidFill>
              </a:rPr>
              <a:t>	</a:t>
            </a:r>
            <a:r>
              <a:rPr lang="en-GB" sz="1400" b="1" dirty="0" smtClean="0">
                <a:solidFill>
                  <a:srgbClr val="595959"/>
                </a:solidFill>
              </a:rPr>
              <a:t>Coffee </a:t>
            </a:r>
            <a:r>
              <a:rPr lang="en-GB" sz="1400" b="1" dirty="0">
                <a:solidFill>
                  <a:srgbClr val="595959"/>
                </a:solidFill>
              </a:rPr>
              <a:t>&amp; interaction time with faculty</a:t>
            </a:r>
          </a:p>
          <a:p>
            <a:r>
              <a:rPr lang="en-GB" sz="1400" dirty="0">
                <a:solidFill>
                  <a:srgbClr val="595959"/>
                </a:solidFill>
              </a:rPr>
              <a:t> </a:t>
            </a:r>
          </a:p>
          <a:p>
            <a:r>
              <a:rPr lang="en-GB" sz="1400" b="1" dirty="0" smtClean="0">
                <a:solidFill>
                  <a:srgbClr val="595959"/>
                </a:solidFill>
              </a:rPr>
              <a:t>		Lecture </a:t>
            </a:r>
            <a:r>
              <a:rPr lang="en-GB" sz="1400" b="1" dirty="0">
                <a:solidFill>
                  <a:srgbClr val="595959"/>
                </a:solidFill>
              </a:rPr>
              <a:t>Theatre – Meniscus and </a:t>
            </a:r>
            <a:r>
              <a:rPr lang="en-GB" sz="1400" b="1" dirty="0" smtClean="0">
                <a:solidFill>
                  <a:srgbClr val="595959"/>
                </a:solidFill>
              </a:rPr>
              <a:t>Cartilage</a:t>
            </a:r>
          </a:p>
          <a:p>
            <a:r>
              <a:rPr lang="en-GB" sz="1400" b="1" dirty="0" smtClean="0">
                <a:solidFill>
                  <a:srgbClr val="595959"/>
                </a:solidFill>
              </a:rPr>
              <a:t>		Video Techniques</a:t>
            </a:r>
          </a:p>
          <a:p>
            <a:r>
              <a:rPr lang="en-GB" sz="1400" dirty="0" smtClean="0">
                <a:solidFill>
                  <a:srgbClr val="595959"/>
                </a:solidFill>
              </a:rPr>
              <a:t>11</a:t>
            </a:r>
            <a:r>
              <a:rPr lang="en-GB" sz="1400" dirty="0">
                <a:solidFill>
                  <a:srgbClr val="595959"/>
                </a:solidFill>
              </a:rPr>
              <a:t>:</a:t>
            </a:r>
            <a:r>
              <a:rPr lang="en-GB" sz="1400" dirty="0" smtClean="0">
                <a:solidFill>
                  <a:srgbClr val="595959"/>
                </a:solidFill>
              </a:rPr>
              <a:t>00		How </a:t>
            </a:r>
            <a:r>
              <a:rPr lang="en-GB" sz="1400" dirty="0">
                <a:solidFill>
                  <a:srgbClr val="595959"/>
                </a:solidFill>
              </a:rPr>
              <a:t>to Improve medial exposure – MCL </a:t>
            </a:r>
            <a:r>
              <a:rPr lang="en-GB" sz="1400" dirty="0" smtClean="0">
                <a:solidFill>
                  <a:srgbClr val="595959"/>
                </a:solidFill>
              </a:rPr>
              <a:t>piecrust</a:t>
            </a:r>
            <a:endParaRPr lang="en-GB" sz="1400" dirty="0">
              <a:solidFill>
                <a:srgbClr val="595959"/>
              </a:solidFill>
            </a:endParaRPr>
          </a:p>
          <a:p>
            <a:r>
              <a:rPr lang="en-GB" sz="1400" dirty="0">
                <a:solidFill>
                  <a:srgbClr val="595959"/>
                </a:solidFill>
              </a:rPr>
              <a:t>11:</a:t>
            </a:r>
            <a:r>
              <a:rPr lang="en-GB" sz="1400" dirty="0" smtClean="0">
                <a:solidFill>
                  <a:srgbClr val="595959"/>
                </a:solidFill>
              </a:rPr>
              <a:t>05		All-Inside </a:t>
            </a:r>
            <a:r>
              <a:rPr lang="en-GB" sz="1400" dirty="0" err="1" smtClean="0">
                <a:solidFill>
                  <a:srgbClr val="595959"/>
                </a:solidFill>
              </a:rPr>
              <a:t>Meniscal</a:t>
            </a:r>
            <a:r>
              <a:rPr lang="en-GB" sz="1400" dirty="0" smtClean="0">
                <a:solidFill>
                  <a:srgbClr val="595959"/>
                </a:solidFill>
              </a:rPr>
              <a:t> Repair (</a:t>
            </a:r>
            <a:r>
              <a:rPr lang="en-GB" sz="1400" dirty="0" err="1" smtClean="0">
                <a:solidFill>
                  <a:srgbClr val="595959"/>
                </a:solidFill>
              </a:rPr>
              <a:t>FasT</a:t>
            </a:r>
            <a:r>
              <a:rPr lang="en-GB" sz="1400" dirty="0" smtClean="0">
                <a:solidFill>
                  <a:srgbClr val="595959"/>
                </a:solidFill>
              </a:rPr>
              <a:t>-fix 360)</a:t>
            </a:r>
          </a:p>
          <a:p>
            <a:r>
              <a:rPr lang="en-GB" sz="1400" dirty="0" smtClean="0">
                <a:solidFill>
                  <a:srgbClr val="595959"/>
                </a:solidFill>
              </a:rPr>
              <a:t>11:15		Inside-Out and Outside–In Techniques </a:t>
            </a:r>
            <a:r>
              <a:rPr lang="en-GB" sz="1400" dirty="0">
                <a:solidFill>
                  <a:srgbClr val="595959"/>
                </a:solidFill>
              </a:rPr>
              <a:t>to Repair the </a:t>
            </a:r>
            <a:r>
              <a:rPr lang="en-GB" sz="1400" dirty="0" smtClean="0">
                <a:solidFill>
                  <a:srgbClr val="595959"/>
                </a:solidFill>
              </a:rPr>
              <a:t>Meniscus	</a:t>
            </a:r>
          </a:p>
          <a:p>
            <a:r>
              <a:rPr lang="en-GB" sz="1400" dirty="0">
                <a:solidFill>
                  <a:srgbClr val="595959"/>
                </a:solidFill>
              </a:rPr>
              <a:t>11:</a:t>
            </a:r>
            <a:r>
              <a:rPr lang="en-GB" sz="1400" dirty="0" smtClean="0">
                <a:solidFill>
                  <a:srgbClr val="595959"/>
                </a:solidFill>
              </a:rPr>
              <a:t>30		RF </a:t>
            </a:r>
            <a:r>
              <a:rPr lang="en-GB" sz="1400" dirty="0" err="1">
                <a:solidFill>
                  <a:srgbClr val="595959"/>
                </a:solidFill>
              </a:rPr>
              <a:t>Coblation</a:t>
            </a:r>
            <a:r>
              <a:rPr lang="en-GB" sz="1400" dirty="0">
                <a:solidFill>
                  <a:srgbClr val="595959"/>
                </a:solidFill>
              </a:rPr>
              <a:t> in the Knee </a:t>
            </a:r>
          </a:p>
          <a:p>
            <a:r>
              <a:rPr lang="en-GB" sz="1400" dirty="0">
                <a:solidFill>
                  <a:srgbClr val="595959"/>
                </a:solidFill>
              </a:rPr>
              <a:t> </a:t>
            </a:r>
          </a:p>
          <a:p>
            <a:r>
              <a:rPr lang="en-GB" sz="1400" dirty="0">
                <a:solidFill>
                  <a:srgbClr val="595959"/>
                </a:solidFill>
              </a:rPr>
              <a:t>11:</a:t>
            </a:r>
            <a:r>
              <a:rPr lang="en-GB" sz="1400" dirty="0" smtClean="0">
                <a:solidFill>
                  <a:srgbClr val="595959"/>
                </a:solidFill>
              </a:rPr>
              <a:t>45</a:t>
            </a:r>
            <a:r>
              <a:rPr lang="en-GB" sz="1400" dirty="0">
                <a:solidFill>
                  <a:srgbClr val="595959"/>
                </a:solidFill>
              </a:rPr>
              <a:t>	</a:t>
            </a:r>
            <a:r>
              <a:rPr lang="en-GB" sz="1400" dirty="0" smtClean="0">
                <a:solidFill>
                  <a:srgbClr val="595959"/>
                </a:solidFill>
              </a:rPr>
              <a:t>	</a:t>
            </a:r>
            <a:r>
              <a:rPr lang="en-GB" sz="1400" b="1" dirty="0" smtClean="0">
                <a:solidFill>
                  <a:srgbClr val="595959"/>
                </a:solidFill>
              </a:rPr>
              <a:t>Lab </a:t>
            </a:r>
            <a:r>
              <a:rPr lang="en-GB" sz="1400" b="1" dirty="0">
                <a:solidFill>
                  <a:srgbClr val="595959"/>
                </a:solidFill>
              </a:rPr>
              <a:t>Session 2 – Meniscal Repair + RF </a:t>
            </a:r>
            <a:r>
              <a:rPr lang="en-GB" sz="1400" b="1" dirty="0" err="1">
                <a:solidFill>
                  <a:srgbClr val="595959"/>
                </a:solidFill>
              </a:rPr>
              <a:t>Coblation</a:t>
            </a:r>
            <a:endParaRPr lang="en-GB" sz="1400" dirty="0">
              <a:solidFill>
                <a:srgbClr val="595959"/>
              </a:solidFill>
            </a:endParaRPr>
          </a:p>
          <a:p>
            <a:r>
              <a:rPr lang="en-GB" sz="1400" dirty="0" smtClean="0">
                <a:solidFill>
                  <a:srgbClr val="595959"/>
                </a:solidFill>
              </a:rPr>
              <a:t>		Delegates </a:t>
            </a:r>
            <a:r>
              <a:rPr lang="en-GB" sz="1400" dirty="0">
                <a:solidFill>
                  <a:srgbClr val="595959"/>
                </a:solidFill>
              </a:rPr>
              <a:t>perform MCL pie-</a:t>
            </a:r>
            <a:r>
              <a:rPr lang="en-GB" sz="1400" dirty="0" smtClean="0">
                <a:solidFill>
                  <a:srgbClr val="595959"/>
                </a:solidFill>
              </a:rPr>
              <a:t>crust / Outside</a:t>
            </a:r>
            <a:r>
              <a:rPr lang="en-GB" sz="1400" dirty="0">
                <a:solidFill>
                  <a:srgbClr val="595959"/>
                </a:solidFill>
              </a:rPr>
              <a:t>-In </a:t>
            </a:r>
            <a:r>
              <a:rPr lang="en-GB" sz="1400" dirty="0" smtClean="0">
                <a:solidFill>
                  <a:srgbClr val="595959"/>
                </a:solidFill>
              </a:rPr>
              <a:t>&amp;</a:t>
            </a:r>
          </a:p>
          <a:p>
            <a:r>
              <a:rPr lang="en-GB" sz="1400" dirty="0">
                <a:solidFill>
                  <a:srgbClr val="595959"/>
                </a:solidFill>
              </a:rPr>
              <a:t>	</a:t>
            </a:r>
            <a:r>
              <a:rPr lang="en-GB" sz="1400" dirty="0" smtClean="0">
                <a:solidFill>
                  <a:srgbClr val="595959"/>
                </a:solidFill>
              </a:rPr>
              <a:t>	All</a:t>
            </a:r>
            <a:r>
              <a:rPr lang="en-GB" sz="1400" dirty="0">
                <a:solidFill>
                  <a:srgbClr val="595959"/>
                </a:solidFill>
              </a:rPr>
              <a:t>-inside </a:t>
            </a:r>
            <a:r>
              <a:rPr lang="en-GB" sz="1400" dirty="0" smtClean="0">
                <a:solidFill>
                  <a:srgbClr val="595959"/>
                </a:solidFill>
              </a:rPr>
              <a:t>meniscal </a:t>
            </a:r>
            <a:r>
              <a:rPr lang="en-GB" sz="1400" dirty="0">
                <a:solidFill>
                  <a:srgbClr val="595959"/>
                </a:solidFill>
              </a:rPr>
              <a:t>repair / Cartilage </a:t>
            </a:r>
            <a:r>
              <a:rPr lang="en-GB" sz="1400" dirty="0" err="1">
                <a:solidFill>
                  <a:srgbClr val="595959"/>
                </a:solidFill>
              </a:rPr>
              <a:t>coblation</a:t>
            </a:r>
            <a:endParaRPr lang="en-GB" sz="1400" dirty="0">
              <a:solidFill>
                <a:srgbClr val="595959"/>
              </a:solidFill>
            </a:endParaRPr>
          </a:p>
          <a:p>
            <a:r>
              <a:rPr lang="en-GB" sz="1400" b="1" dirty="0">
                <a:solidFill>
                  <a:srgbClr val="595959"/>
                </a:solidFill>
              </a:rPr>
              <a:t> </a:t>
            </a:r>
            <a:endParaRPr lang="en-GB" sz="1400" dirty="0">
              <a:solidFill>
                <a:srgbClr val="595959"/>
              </a:solidFill>
            </a:endParaRPr>
          </a:p>
          <a:p>
            <a:r>
              <a:rPr lang="en-GB" sz="1400" dirty="0" smtClean="0">
                <a:solidFill>
                  <a:srgbClr val="595959"/>
                </a:solidFill>
              </a:rPr>
              <a:t>13.15</a:t>
            </a:r>
            <a:r>
              <a:rPr lang="en-GB" sz="1400" dirty="0">
                <a:solidFill>
                  <a:srgbClr val="595959"/>
                </a:solidFill>
              </a:rPr>
              <a:t>	</a:t>
            </a:r>
            <a:r>
              <a:rPr lang="en-GB" sz="1400" dirty="0" smtClean="0">
                <a:solidFill>
                  <a:srgbClr val="595959"/>
                </a:solidFill>
              </a:rPr>
              <a:t>	</a:t>
            </a:r>
            <a:r>
              <a:rPr lang="en-GB" sz="1400" b="1" dirty="0" smtClean="0">
                <a:solidFill>
                  <a:srgbClr val="595959"/>
                </a:solidFill>
              </a:rPr>
              <a:t>Lunch </a:t>
            </a:r>
            <a:r>
              <a:rPr lang="en-GB" sz="1400" b="1" dirty="0">
                <a:solidFill>
                  <a:srgbClr val="595959"/>
                </a:solidFill>
              </a:rPr>
              <a:t>&amp; interaction time with </a:t>
            </a:r>
            <a:r>
              <a:rPr lang="en-GB" sz="1400" b="1" dirty="0" smtClean="0">
                <a:solidFill>
                  <a:srgbClr val="595959"/>
                </a:solidFill>
              </a:rPr>
              <a:t>faculty</a:t>
            </a:r>
            <a:endParaRPr lang="en-GB" sz="1400" dirty="0">
              <a:solidFill>
                <a:srgbClr val="595959"/>
              </a:solidFill>
            </a:endParaRPr>
          </a:p>
        </p:txBody>
      </p:sp>
      <p:pic>
        <p:nvPicPr>
          <p:cNvPr id="10" name="Picture 9" descr="biocomposites-logo-web-0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2233" y="1120767"/>
            <a:ext cx="2194048" cy="468672"/>
          </a:xfrm>
          <a:prstGeom prst="rect">
            <a:avLst/>
          </a:prstGeom>
        </p:spPr>
      </p:pic>
    </p:spTree>
    <p:extLst>
      <p:ext uri="{BB962C8B-B14F-4D97-AF65-F5344CB8AC3E}">
        <p14:creationId xmlns:p14="http://schemas.microsoft.com/office/powerpoint/2010/main" val="37812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5" name="TextBox 4"/>
          <p:cNvSpPr txBox="1"/>
          <p:nvPr/>
        </p:nvSpPr>
        <p:spPr>
          <a:xfrm>
            <a:off x="4109113" y="143939"/>
            <a:ext cx="2374900" cy="261610"/>
          </a:xfrm>
          <a:prstGeom prst="rect">
            <a:avLst/>
          </a:prstGeom>
          <a:noFill/>
        </p:spPr>
        <p:txBody>
          <a:bodyPr wrap="square" rtlCol="0">
            <a:spAutoFit/>
          </a:bodyPr>
          <a:lstStyle/>
          <a:p>
            <a:pPr algn="r"/>
            <a:r>
              <a:rPr lang="en-US" sz="1100" dirty="0" smtClean="0"/>
              <a:t>With Kind Support from</a:t>
            </a:r>
            <a:endParaRPr lang="en-US" sz="11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77" y="5027898"/>
            <a:ext cx="6478504" cy="4294739"/>
          </a:xfrm>
          <a:prstGeom prst="rect">
            <a:avLst/>
          </a:prstGeom>
        </p:spPr>
      </p:pic>
      <p:sp>
        <p:nvSpPr>
          <p:cNvPr id="7" name="Rectangle 6"/>
          <p:cNvSpPr/>
          <p:nvPr/>
        </p:nvSpPr>
        <p:spPr>
          <a:xfrm>
            <a:off x="169333" y="2032000"/>
            <a:ext cx="6495173" cy="2995898"/>
          </a:xfrm>
          <a:prstGeom prst="rect">
            <a:avLst/>
          </a:prstGeom>
          <a:solidFill>
            <a:srgbClr val="82C833"/>
          </a:solidFill>
          <a:ln>
            <a:no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rgbClr val="66FF66"/>
              </a:solidFill>
            </a:endParaRPr>
          </a:p>
        </p:txBody>
      </p:sp>
      <p:sp>
        <p:nvSpPr>
          <p:cNvPr id="8" name="TextBox 7"/>
          <p:cNvSpPr txBox="1"/>
          <p:nvPr/>
        </p:nvSpPr>
        <p:spPr>
          <a:xfrm>
            <a:off x="355600" y="2353736"/>
            <a:ext cx="6128413" cy="6801862"/>
          </a:xfrm>
          <a:prstGeom prst="rect">
            <a:avLst/>
          </a:prstGeom>
          <a:solidFill>
            <a:schemeClr val="bg1"/>
          </a:solidFill>
        </p:spPr>
        <p:txBody>
          <a:bodyPr wrap="square" rtlCol="0">
            <a:spAutoFit/>
          </a:bodyPr>
          <a:lstStyle/>
          <a:p>
            <a:r>
              <a:rPr lang="en-US" sz="2600" b="1" dirty="0" smtClean="0">
                <a:solidFill>
                  <a:srgbClr val="FF6600"/>
                </a:solidFill>
              </a:rPr>
              <a:t>Agenda</a:t>
            </a:r>
          </a:p>
          <a:p>
            <a:endParaRPr lang="en-US" dirty="0">
              <a:solidFill>
                <a:schemeClr val="tx1">
                  <a:lumMod val="65000"/>
                  <a:lumOff val="35000"/>
                </a:schemeClr>
              </a:solidFill>
            </a:endParaRPr>
          </a:p>
          <a:p>
            <a:r>
              <a:rPr lang="en-GB" sz="1400" b="1" dirty="0">
                <a:solidFill>
                  <a:schemeClr val="tx1">
                    <a:lumMod val="65000"/>
                    <a:lumOff val="35000"/>
                  </a:schemeClr>
                </a:solidFill>
              </a:rPr>
              <a:t>DAY 1 – Friday 6</a:t>
            </a:r>
            <a:r>
              <a:rPr lang="en-GB" sz="1400" b="1" baseline="30000" dirty="0">
                <a:solidFill>
                  <a:schemeClr val="tx1">
                    <a:lumMod val="65000"/>
                    <a:lumOff val="35000"/>
                  </a:schemeClr>
                </a:solidFill>
              </a:rPr>
              <a:t>th</a:t>
            </a:r>
            <a:r>
              <a:rPr lang="en-GB" sz="1400" b="1" dirty="0">
                <a:solidFill>
                  <a:schemeClr val="tx1">
                    <a:lumMod val="65000"/>
                    <a:lumOff val="35000"/>
                  </a:schemeClr>
                </a:solidFill>
              </a:rPr>
              <a:t> November 2015</a:t>
            </a:r>
            <a:endParaRPr lang="en-GB" sz="1400" b="1" u="sng" dirty="0">
              <a:solidFill>
                <a:schemeClr val="tx1">
                  <a:lumMod val="65000"/>
                  <a:lumOff val="35000"/>
                </a:schemeClr>
              </a:solidFill>
            </a:endParaRPr>
          </a:p>
          <a:p>
            <a:r>
              <a:rPr lang="en-GB" sz="1400" b="1" dirty="0">
                <a:solidFill>
                  <a:schemeClr val="tx1">
                    <a:lumMod val="65000"/>
                    <a:lumOff val="35000"/>
                  </a:schemeClr>
                </a:solidFill>
              </a:rPr>
              <a:t> </a:t>
            </a:r>
            <a:endParaRPr lang="en-GB" sz="1400" b="1" dirty="0" smtClean="0">
              <a:solidFill>
                <a:schemeClr val="tx1">
                  <a:lumMod val="65000"/>
                  <a:lumOff val="35000"/>
                </a:schemeClr>
              </a:solidFill>
            </a:endParaRPr>
          </a:p>
          <a:p>
            <a:r>
              <a:rPr lang="en-GB" sz="1400" b="1" dirty="0" smtClean="0">
                <a:solidFill>
                  <a:schemeClr val="tx1">
                    <a:lumMod val="65000"/>
                    <a:lumOff val="35000"/>
                  </a:schemeClr>
                </a:solidFill>
              </a:rPr>
              <a:t>		Lecture </a:t>
            </a:r>
            <a:r>
              <a:rPr lang="en-GB" sz="1400" b="1" dirty="0">
                <a:solidFill>
                  <a:schemeClr val="tx1">
                    <a:lumMod val="65000"/>
                    <a:lumOff val="35000"/>
                  </a:schemeClr>
                </a:solidFill>
              </a:rPr>
              <a:t>Theatre: Medial Side and MPFL </a:t>
            </a:r>
            <a:endParaRPr lang="en-GB" sz="1400" dirty="0">
              <a:solidFill>
                <a:schemeClr val="tx1">
                  <a:lumMod val="65000"/>
                  <a:lumOff val="35000"/>
                </a:schemeClr>
              </a:solidFill>
            </a:endParaRPr>
          </a:p>
          <a:p>
            <a:r>
              <a:rPr lang="en-GB" sz="1400" dirty="0">
                <a:solidFill>
                  <a:schemeClr val="tx1">
                    <a:lumMod val="65000"/>
                    <a:lumOff val="35000"/>
                  </a:schemeClr>
                </a:solidFill>
              </a:rPr>
              <a:t>14:</a:t>
            </a:r>
            <a:r>
              <a:rPr lang="en-GB" sz="1400" dirty="0" smtClean="0">
                <a:solidFill>
                  <a:schemeClr val="tx1">
                    <a:lumMod val="65000"/>
                    <a:lumOff val="35000"/>
                  </a:schemeClr>
                </a:solidFill>
              </a:rPr>
              <a:t>00		</a:t>
            </a:r>
            <a:r>
              <a:rPr lang="en-GB" sz="1400" dirty="0" err="1">
                <a:solidFill>
                  <a:schemeClr val="tx1">
                    <a:lumMod val="65000"/>
                    <a:lumOff val="35000"/>
                  </a:schemeClr>
                </a:solidFill>
              </a:rPr>
              <a:t>Lectue</a:t>
            </a:r>
            <a:r>
              <a:rPr lang="en-GB" sz="1400" dirty="0">
                <a:solidFill>
                  <a:schemeClr val="tx1">
                    <a:lumMod val="65000"/>
                    <a:lumOff val="35000"/>
                  </a:schemeClr>
                </a:solidFill>
              </a:rPr>
              <a:t>: MCL Anatomy and</a:t>
            </a:r>
            <a:r>
              <a:rPr lang="en-GB" sz="1400" dirty="0" smtClean="0">
                <a:solidFill>
                  <a:schemeClr val="tx1">
                    <a:lumMod val="65000"/>
                    <a:lumOff val="35000"/>
                  </a:schemeClr>
                </a:solidFill>
              </a:rPr>
              <a:t> Current Reconstruction concepts</a:t>
            </a:r>
          </a:p>
          <a:p>
            <a:r>
              <a:rPr lang="en-GB" sz="1400" dirty="0">
                <a:solidFill>
                  <a:schemeClr val="tx1">
                    <a:lumMod val="65000"/>
                    <a:lumOff val="35000"/>
                  </a:schemeClr>
                </a:solidFill>
              </a:rPr>
              <a:t>14:</a:t>
            </a:r>
            <a:r>
              <a:rPr lang="en-GB" sz="1400" dirty="0" smtClean="0">
                <a:solidFill>
                  <a:schemeClr val="tx1">
                    <a:lumMod val="65000"/>
                    <a:lumOff val="35000"/>
                  </a:schemeClr>
                </a:solidFill>
              </a:rPr>
              <a:t>15		</a:t>
            </a:r>
            <a:r>
              <a:rPr lang="en-GB" sz="1400" dirty="0">
                <a:solidFill>
                  <a:schemeClr val="tx1">
                    <a:lumMod val="65000"/>
                    <a:lumOff val="35000"/>
                  </a:schemeClr>
                </a:solidFill>
              </a:rPr>
              <a:t>Lecture: Surgical Treatment of Patella Instability </a:t>
            </a:r>
          </a:p>
          <a:p>
            <a:endParaRPr lang="en-GB" sz="1400" dirty="0">
              <a:solidFill>
                <a:schemeClr val="tx1">
                  <a:lumMod val="65000"/>
                  <a:lumOff val="35000"/>
                </a:schemeClr>
              </a:solidFill>
            </a:endParaRPr>
          </a:p>
          <a:p>
            <a:r>
              <a:rPr lang="en-GB" sz="1400" dirty="0" smtClean="0">
                <a:solidFill>
                  <a:schemeClr val="tx1">
                    <a:lumMod val="65000"/>
                    <a:lumOff val="35000"/>
                  </a:schemeClr>
                </a:solidFill>
              </a:rPr>
              <a:t>14</a:t>
            </a:r>
            <a:r>
              <a:rPr lang="en-GB" sz="1400" dirty="0">
                <a:solidFill>
                  <a:schemeClr val="tx1">
                    <a:lumMod val="65000"/>
                    <a:lumOff val="35000"/>
                  </a:schemeClr>
                </a:solidFill>
              </a:rPr>
              <a:t>:</a:t>
            </a:r>
            <a:r>
              <a:rPr lang="en-GB" sz="1400" dirty="0" smtClean="0">
                <a:solidFill>
                  <a:schemeClr val="tx1">
                    <a:lumMod val="65000"/>
                    <a:lumOff val="35000"/>
                  </a:schemeClr>
                </a:solidFill>
              </a:rPr>
              <a:t>30		</a:t>
            </a:r>
            <a:r>
              <a:rPr lang="en-GB" sz="1400" b="1" dirty="0" smtClean="0">
                <a:solidFill>
                  <a:schemeClr val="tx1">
                    <a:lumMod val="65000"/>
                    <a:lumOff val="35000"/>
                  </a:schemeClr>
                </a:solidFill>
              </a:rPr>
              <a:t>Lab </a:t>
            </a:r>
            <a:r>
              <a:rPr lang="en-GB" sz="1400" b="1" dirty="0">
                <a:solidFill>
                  <a:schemeClr val="tx1">
                    <a:lumMod val="65000"/>
                    <a:lumOff val="35000"/>
                  </a:schemeClr>
                </a:solidFill>
              </a:rPr>
              <a:t>Session 3 – Medial Side </a:t>
            </a:r>
            <a:r>
              <a:rPr lang="en-GB" sz="1400" dirty="0">
                <a:solidFill>
                  <a:schemeClr val="tx1">
                    <a:lumMod val="65000"/>
                    <a:lumOff val="35000"/>
                  </a:schemeClr>
                </a:solidFill>
              </a:rPr>
              <a:t> </a:t>
            </a:r>
          </a:p>
          <a:p>
            <a:r>
              <a:rPr lang="en-GB" sz="1400" dirty="0" smtClean="0">
                <a:solidFill>
                  <a:schemeClr val="tx1">
                    <a:lumMod val="65000"/>
                    <a:lumOff val="35000"/>
                  </a:schemeClr>
                </a:solidFill>
              </a:rPr>
              <a:t>		Lab </a:t>
            </a:r>
            <a:r>
              <a:rPr lang="en-GB" sz="1400" dirty="0">
                <a:solidFill>
                  <a:schemeClr val="tx1">
                    <a:lumMod val="65000"/>
                    <a:lumOff val="35000"/>
                  </a:schemeClr>
                </a:solidFill>
              </a:rPr>
              <a:t>Demo –</a:t>
            </a:r>
            <a:r>
              <a:rPr lang="en-GB" sz="1400" dirty="0" smtClean="0">
                <a:solidFill>
                  <a:schemeClr val="tx1">
                    <a:lumMod val="65000"/>
                    <a:lumOff val="35000"/>
                  </a:schemeClr>
                </a:solidFill>
              </a:rPr>
              <a:t> Anatomy of the Medial Side </a:t>
            </a:r>
          </a:p>
          <a:p>
            <a:r>
              <a:rPr lang="en-GB" sz="1400" dirty="0" smtClean="0">
                <a:solidFill>
                  <a:schemeClr val="tx1">
                    <a:lumMod val="65000"/>
                    <a:lumOff val="35000"/>
                  </a:schemeClr>
                </a:solidFill>
              </a:rPr>
              <a:t>		Lab </a:t>
            </a:r>
            <a:r>
              <a:rPr lang="en-GB" sz="1400" dirty="0">
                <a:solidFill>
                  <a:schemeClr val="tx1">
                    <a:lumMod val="65000"/>
                    <a:lumOff val="35000"/>
                  </a:schemeClr>
                </a:solidFill>
              </a:rPr>
              <a:t>Demo – MPFL reconstruction </a:t>
            </a:r>
          </a:p>
          <a:p>
            <a:r>
              <a:rPr lang="en-GB" sz="1400" dirty="0">
                <a:solidFill>
                  <a:schemeClr val="tx1">
                    <a:lumMod val="65000"/>
                    <a:lumOff val="35000"/>
                  </a:schemeClr>
                </a:solidFill>
              </a:rPr>
              <a:t> </a:t>
            </a:r>
          </a:p>
          <a:p>
            <a:r>
              <a:rPr lang="en-GB" sz="1400" dirty="0" smtClean="0">
                <a:solidFill>
                  <a:schemeClr val="tx1">
                    <a:lumMod val="65000"/>
                    <a:lumOff val="35000"/>
                  </a:schemeClr>
                </a:solidFill>
              </a:rPr>
              <a:t>		Delegates </a:t>
            </a:r>
            <a:r>
              <a:rPr lang="en-GB" sz="1400" dirty="0">
                <a:solidFill>
                  <a:schemeClr val="tx1">
                    <a:lumMod val="65000"/>
                    <a:lumOff val="35000"/>
                  </a:schemeClr>
                </a:solidFill>
              </a:rPr>
              <a:t>perform MPFL </a:t>
            </a:r>
            <a:r>
              <a:rPr lang="en-GB" sz="1400" dirty="0" smtClean="0">
                <a:solidFill>
                  <a:schemeClr val="tx1">
                    <a:lumMod val="65000"/>
                    <a:lumOff val="35000"/>
                  </a:schemeClr>
                </a:solidFill>
              </a:rPr>
              <a:t>recon. and </a:t>
            </a:r>
            <a:r>
              <a:rPr lang="en-GB" sz="1400" dirty="0">
                <a:solidFill>
                  <a:schemeClr val="tx1">
                    <a:lumMod val="65000"/>
                    <a:lumOff val="35000"/>
                  </a:schemeClr>
                </a:solidFill>
              </a:rPr>
              <a:t>dissect Medial anatomy</a:t>
            </a:r>
          </a:p>
          <a:p>
            <a:endParaRPr lang="en-GB" sz="1400" b="1" u="sng" dirty="0">
              <a:solidFill>
                <a:schemeClr val="tx1">
                  <a:lumMod val="65000"/>
                  <a:lumOff val="35000"/>
                </a:schemeClr>
              </a:solidFill>
            </a:endParaRPr>
          </a:p>
          <a:p>
            <a:r>
              <a:rPr lang="en-GB" sz="1400" dirty="0">
                <a:solidFill>
                  <a:schemeClr val="tx1">
                    <a:lumMod val="65000"/>
                    <a:lumOff val="35000"/>
                  </a:schemeClr>
                </a:solidFill>
              </a:rPr>
              <a:t>16.00</a:t>
            </a:r>
            <a:r>
              <a:rPr lang="en-GB" sz="1400" b="1" dirty="0">
                <a:solidFill>
                  <a:schemeClr val="tx1">
                    <a:lumMod val="65000"/>
                    <a:lumOff val="35000"/>
                  </a:schemeClr>
                </a:solidFill>
              </a:rPr>
              <a:t> </a:t>
            </a:r>
            <a:r>
              <a:rPr lang="en-GB" sz="1400" dirty="0" smtClean="0">
                <a:solidFill>
                  <a:schemeClr val="tx1">
                    <a:lumMod val="65000"/>
                    <a:lumOff val="35000"/>
                  </a:schemeClr>
                </a:solidFill>
              </a:rPr>
              <a:t>		</a:t>
            </a:r>
            <a:r>
              <a:rPr lang="en-GB" sz="1400" b="1" dirty="0" smtClean="0">
                <a:solidFill>
                  <a:schemeClr val="tx1">
                    <a:lumMod val="65000"/>
                    <a:lumOff val="35000"/>
                  </a:schemeClr>
                </a:solidFill>
              </a:rPr>
              <a:t>Coffee </a:t>
            </a:r>
            <a:r>
              <a:rPr lang="en-GB" sz="1400" b="1" dirty="0">
                <a:solidFill>
                  <a:schemeClr val="tx1">
                    <a:lumMod val="65000"/>
                    <a:lumOff val="35000"/>
                  </a:schemeClr>
                </a:solidFill>
              </a:rPr>
              <a:t>&amp; interaction time with faculty</a:t>
            </a:r>
          </a:p>
          <a:p>
            <a:r>
              <a:rPr lang="en-GB" sz="1400" dirty="0" smtClean="0">
                <a:solidFill>
                  <a:schemeClr val="tx1">
                    <a:lumMod val="65000"/>
                    <a:lumOff val="35000"/>
                  </a:schemeClr>
                </a:solidFill>
              </a:rPr>
              <a:t>		</a:t>
            </a:r>
          </a:p>
          <a:p>
            <a:r>
              <a:rPr lang="en-GB" sz="1400" b="1" dirty="0" smtClean="0">
                <a:solidFill>
                  <a:schemeClr val="tx1">
                    <a:lumMod val="65000"/>
                    <a:lumOff val="35000"/>
                  </a:schemeClr>
                </a:solidFill>
              </a:rPr>
              <a:t>		Lecture Theatre : PCL and Revision ACL</a:t>
            </a:r>
            <a:endParaRPr lang="en-GB" sz="1400" b="1" dirty="0">
              <a:solidFill>
                <a:schemeClr val="tx1">
                  <a:lumMod val="65000"/>
                  <a:lumOff val="35000"/>
                </a:schemeClr>
              </a:solidFill>
            </a:endParaRPr>
          </a:p>
          <a:p>
            <a:r>
              <a:rPr lang="en-GB" sz="1400" dirty="0" smtClean="0">
                <a:solidFill>
                  <a:schemeClr val="tx1">
                    <a:lumMod val="65000"/>
                    <a:lumOff val="35000"/>
                  </a:schemeClr>
                </a:solidFill>
              </a:rPr>
              <a:t>16.30		</a:t>
            </a:r>
            <a:r>
              <a:rPr lang="en-GB" sz="1400" dirty="0">
                <a:solidFill>
                  <a:schemeClr val="tx1">
                    <a:lumMod val="65000"/>
                    <a:lumOff val="35000"/>
                  </a:schemeClr>
                </a:solidFill>
              </a:rPr>
              <a:t>Lecture - PCL </a:t>
            </a:r>
            <a:r>
              <a:rPr lang="en-GB" sz="1400" dirty="0" smtClean="0">
                <a:solidFill>
                  <a:schemeClr val="tx1">
                    <a:lumMod val="65000"/>
                    <a:lumOff val="35000"/>
                  </a:schemeClr>
                </a:solidFill>
              </a:rPr>
              <a:t>Reconstruction</a:t>
            </a:r>
            <a:endParaRPr lang="en-GB" sz="1400" dirty="0">
              <a:solidFill>
                <a:schemeClr val="tx1">
                  <a:lumMod val="65000"/>
                  <a:lumOff val="35000"/>
                </a:schemeClr>
              </a:solidFill>
            </a:endParaRPr>
          </a:p>
          <a:p>
            <a:r>
              <a:rPr lang="en-GB" sz="1400" dirty="0">
                <a:solidFill>
                  <a:schemeClr val="tx1">
                    <a:lumMod val="65000"/>
                    <a:lumOff val="35000"/>
                  </a:schemeClr>
                </a:solidFill>
              </a:rPr>
              <a:t>16:</a:t>
            </a:r>
            <a:r>
              <a:rPr lang="en-GB" sz="1400" dirty="0" smtClean="0">
                <a:solidFill>
                  <a:schemeClr val="tx1">
                    <a:lumMod val="65000"/>
                    <a:lumOff val="35000"/>
                  </a:schemeClr>
                </a:solidFill>
              </a:rPr>
              <a:t>50		</a:t>
            </a:r>
            <a:r>
              <a:rPr lang="en-GB" sz="1400" dirty="0">
                <a:solidFill>
                  <a:schemeClr val="tx1">
                    <a:lumMod val="65000"/>
                    <a:lumOff val="35000"/>
                  </a:schemeClr>
                </a:solidFill>
              </a:rPr>
              <a:t>Lecture - Revision ACL reconstruction</a:t>
            </a:r>
            <a:r>
              <a:rPr lang="en-GB" sz="1400" dirty="0" smtClean="0">
                <a:solidFill>
                  <a:schemeClr val="tx1">
                    <a:lumMod val="65000"/>
                    <a:lumOff val="35000"/>
                  </a:schemeClr>
                </a:solidFill>
              </a:rPr>
              <a:t>: How to approach it.</a:t>
            </a:r>
          </a:p>
          <a:p>
            <a:r>
              <a:rPr lang="en-GB" sz="1400" dirty="0">
                <a:solidFill>
                  <a:schemeClr val="tx1">
                    <a:lumMod val="65000"/>
                    <a:lumOff val="35000"/>
                  </a:schemeClr>
                </a:solidFill>
              </a:rPr>
              <a:t> </a:t>
            </a:r>
          </a:p>
          <a:p>
            <a:r>
              <a:rPr lang="en-GB" sz="1400" dirty="0">
                <a:solidFill>
                  <a:schemeClr val="tx1">
                    <a:lumMod val="65000"/>
                    <a:lumOff val="35000"/>
                  </a:schemeClr>
                </a:solidFill>
              </a:rPr>
              <a:t>17:</a:t>
            </a:r>
            <a:r>
              <a:rPr lang="en-GB" sz="1400" dirty="0" smtClean="0">
                <a:solidFill>
                  <a:schemeClr val="tx1">
                    <a:lumMod val="65000"/>
                    <a:lumOff val="35000"/>
                  </a:schemeClr>
                </a:solidFill>
              </a:rPr>
              <a:t>10		</a:t>
            </a:r>
            <a:r>
              <a:rPr lang="en-GB" sz="1400" b="1" dirty="0" smtClean="0">
                <a:solidFill>
                  <a:schemeClr val="tx1">
                    <a:lumMod val="65000"/>
                    <a:lumOff val="35000"/>
                  </a:schemeClr>
                </a:solidFill>
              </a:rPr>
              <a:t>Adjourn</a:t>
            </a:r>
          </a:p>
          <a:p>
            <a:endParaRPr lang="en-GB" sz="1400" dirty="0" smtClean="0">
              <a:solidFill>
                <a:schemeClr val="tx1">
                  <a:lumMod val="65000"/>
                  <a:lumOff val="35000"/>
                </a:schemeClr>
              </a:solidFill>
            </a:endParaRPr>
          </a:p>
          <a:p>
            <a:r>
              <a:rPr lang="en-GB" sz="1400" dirty="0">
                <a:solidFill>
                  <a:schemeClr val="tx1">
                    <a:lumMod val="65000"/>
                    <a:lumOff val="35000"/>
                  </a:schemeClr>
                </a:solidFill>
              </a:rPr>
              <a:t> </a:t>
            </a:r>
          </a:p>
          <a:p>
            <a:r>
              <a:rPr lang="en-GB" sz="1400" dirty="0" smtClean="0">
                <a:solidFill>
                  <a:schemeClr val="tx1">
                    <a:lumMod val="65000"/>
                    <a:lumOff val="35000"/>
                  </a:schemeClr>
                </a:solidFill>
              </a:rPr>
              <a:t>2000		</a:t>
            </a:r>
            <a:r>
              <a:rPr lang="en-GB" sz="1400" b="1" dirty="0" smtClean="0">
                <a:solidFill>
                  <a:schemeClr val="tx1">
                    <a:lumMod val="65000"/>
                    <a:lumOff val="35000"/>
                  </a:schemeClr>
                </a:solidFill>
              </a:rPr>
              <a:t>Dinner at the </a:t>
            </a:r>
            <a:r>
              <a:rPr lang="en-GB" sz="1400" b="1" dirty="0" err="1" smtClean="0">
                <a:solidFill>
                  <a:schemeClr val="tx1">
                    <a:lumMod val="65000"/>
                    <a:lumOff val="35000"/>
                  </a:schemeClr>
                </a:solidFill>
              </a:rPr>
              <a:t>Glassboat</a:t>
            </a:r>
            <a:r>
              <a:rPr lang="en-GB" sz="1400" b="1" dirty="0" smtClean="0">
                <a:solidFill>
                  <a:schemeClr val="tx1">
                    <a:lumMod val="65000"/>
                    <a:lumOff val="35000"/>
                  </a:schemeClr>
                </a:solidFill>
              </a:rPr>
              <a:t> Restaurant, </a:t>
            </a:r>
            <a:r>
              <a:rPr lang="en-GB" sz="1400" b="1" dirty="0">
                <a:solidFill>
                  <a:schemeClr val="tx1">
                    <a:lumMod val="65000"/>
                    <a:lumOff val="35000"/>
                  </a:schemeClr>
                </a:solidFill>
              </a:rPr>
              <a:t>Welsh </a:t>
            </a:r>
            <a:r>
              <a:rPr lang="en-GB" sz="1400" b="1" dirty="0" smtClean="0">
                <a:solidFill>
                  <a:schemeClr val="tx1">
                    <a:lumMod val="65000"/>
                    <a:lumOff val="35000"/>
                  </a:schemeClr>
                </a:solidFill>
              </a:rPr>
              <a:t>Back, Bristol, 				BS1 4SB.  (Included in fee)</a:t>
            </a:r>
            <a:endParaRPr lang="en-GB" sz="1400" b="1" dirty="0">
              <a:solidFill>
                <a:schemeClr val="tx1">
                  <a:lumMod val="65000"/>
                  <a:lumOff val="35000"/>
                </a:schemeClr>
              </a:solidFill>
            </a:endParaRPr>
          </a:p>
          <a:p>
            <a:endParaRPr lang="en-GB" sz="1400" b="1" u="sng" dirty="0" smtClean="0"/>
          </a:p>
          <a:p>
            <a:endParaRPr lang="en-GB" sz="1400" b="1" u="sng" dirty="0" smtClean="0"/>
          </a:p>
          <a:p>
            <a:endParaRPr lang="en-GB" sz="1400" b="1" u="sng" dirty="0"/>
          </a:p>
          <a:p>
            <a:endParaRPr lang="en-GB" sz="1400" b="1" u="sng" dirty="0"/>
          </a:p>
        </p:txBody>
      </p:sp>
      <p:pic>
        <p:nvPicPr>
          <p:cNvPr id="10" name="Picture 9" descr="biocomposites-logo-web-0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2233" y="1120767"/>
            <a:ext cx="2194048" cy="468672"/>
          </a:xfrm>
          <a:prstGeom prst="rect">
            <a:avLst/>
          </a:prstGeom>
        </p:spPr>
      </p:pic>
    </p:spTree>
    <p:extLst>
      <p:ext uri="{BB962C8B-B14F-4D97-AF65-F5344CB8AC3E}">
        <p14:creationId xmlns:p14="http://schemas.microsoft.com/office/powerpoint/2010/main" val="355731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5" name="TextBox 4"/>
          <p:cNvSpPr txBox="1"/>
          <p:nvPr/>
        </p:nvSpPr>
        <p:spPr>
          <a:xfrm>
            <a:off x="4109113" y="143939"/>
            <a:ext cx="2374900" cy="261610"/>
          </a:xfrm>
          <a:prstGeom prst="rect">
            <a:avLst/>
          </a:prstGeom>
          <a:noFill/>
        </p:spPr>
        <p:txBody>
          <a:bodyPr wrap="square" rtlCol="0">
            <a:spAutoFit/>
          </a:bodyPr>
          <a:lstStyle/>
          <a:p>
            <a:pPr algn="r"/>
            <a:r>
              <a:rPr lang="en-US" sz="1100" dirty="0" smtClean="0"/>
              <a:t>With Kind Support from</a:t>
            </a:r>
            <a:endParaRPr lang="en-US" sz="11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77" y="5027898"/>
            <a:ext cx="6478504" cy="4294739"/>
          </a:xfrm>
          <a:prstGeom prst="rect">
            <a:avLst/>
          </a:prstGeom>
        </p:spPr>
      </p:pic>
      <p:sp>
        <p:nvSpPr>
          <p:cNvPr id="7" name="Rectangle 6"/>
          <p:cNvSpPr/>
          <p:nvPr/>
        </p:nvSpPr>
        <p:spPr>
          <a:xfrm>
            <a:off x="169333" y="2032000"/>
            <a:ext cx="6495173" cy="2995898"/>
          </a:xfrm>
          <a:prstGeom prst="rect">
            <a:avLst/>
          </a:prstGeom>
          <a:solidFill>
            <a:srgbClr val="82C833"/>
          </a:solidFill>
          <a:ln>
            <a:no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rgbClr val="66FF66"/>
              </a:solidFill>
            </a:endParaRPr>
          </a:p>
        </p:txBody>
      </p:sp>
      <p:sp>
        <p:nvSpPr>
          <p:cNvPr id="8" name="TextBox 7"/>
          <p:cNvSpPr txBox="1"/>
          <p:nvPr/>
        </p:nvSpPr>
        <p:spPr>
          <a:xfrm>
            <a:off x="355600" y="2353736"/>
            <a:ext cx="6128413" cy="6740307"/>
          </a:xfrm>
          <a:prstGeom prst="rect">
            <a:avLst/>
          </a:prstGeom>
          <a:solidFill>
            <a:schemeClr val="bg1"/>
          </a:solidFill>
        </p:spPr>
        <p:txBody>
          <a:bodyPr wrap="square" rtlCol="0">
            <a:spAutoFit/>
          </a:bodyPr>
          <a:lstStyle/>
          <a:p>
            <a:r>
              <a:rPr lang="en-US" sz="2600" b="1" dirty="0" smtClean="0">
                <a:solidFill>
                  <a:srgbClr val="FF6600"/>
                </a:solidFill>
              </a:rPr>
              <a:t>Agenda</a:t>
            </a:r>
          </a:p>
          <a:p>
            <a:r>
              <a:rPr lang="en-GB" sz="1400" b="1" dirty="0" smtClean="0">
                <a:solidFill>
                  <a:srgbClr val="595959"/>
                </a:solidFill>
              </a:rPr>
              <a:t>DAY 2 </a:t>
            </a:r>
            <a:r>
              <a:rPr lang="en-GB" sz="1400" b="1" dirty="0">
                <a:solidFill>
                  <a:srgbClr val="595959"/>
                </a:solidFill>
              </a:rPr>
              <a:t>– </a:t>
            </a:r>
            <a:r>
              <a:rPr lang="en-GB" sz="1400" b="1" dirty="0" smtClean="0">
                <a:solidFill>
                  <a:srgbClr val="595959"/>
                </a:solidFill>
              </a:rPr>
              <a:t>Saturday 6</a:t>
            </a:r>
            <a:r>
              <a:rPr lang="en-GB" sz="1400" b="1" baseline="30000" dirty="0" smtClean="0">
                <a:solidFill>
                  <a:srgbClr val="595959"/>
                </a:solidFill>
              </a:rPr>
              <a:t>th</a:t>
            </a:r>
            <a:r>
              <a:rPr lang="en-GB" sz="1400" b="1" dirty="0" smtClean="0">
                <a:solidFill>
                  <a:srgbClr val="595959"/>
                </a:solidFill>
              </a:rPr>
              <a:t> </a:t>
            </a:r>
            <a:r>
              <a:rPr lang="en-GB" sz="1400" b="1" dirty="0">
                <a:solidFill>
                  <a:srgbClr val="595959"/>
                </a:solidFill>
              </a:rPr>
              <a:t>November 2015</a:t>
            </a:r>
            <a:endParaRPr lang="en-GB" sz="1400" b="1" u="sng" dirty="0">
              <a:solidFill>
                <a:srgbClr val="595959"/>
              </a:solidFill>
            </a:endParaRPr>
          </a:p>
          <a:p>
            <a:r>
              <a:rPr lang="en-GB" sz="1400" b="1" dirty="0">
                <a:solidFill>
                  <a:srgbClr val="595959"/>
                </a:solidFill>
              </a:rPr>
              <a:t> </a:t>
            </a:r>
          </a:p>
          <a:p>
            <a:r>
              <a:rPr lang="en-GB" sz="1400" dirty="0" smtClean="0">
                <a:solidFill>
                  <a:srgbClr val="595959"/>
                </a:solidFill>
              </a:rPr>
              <a:t>08.45 		</a:t>
            </a:r>
            <a:r>
              <a:rPr lang="en-GB" sz="1400" b="1" dirty="0" smtClean="0">
                <a:solidFill>
                  <a:srgbClr val="595959"/>
                </a:solidFill>
              </a:rPr>
              <a:t>Coffee </a:t>
            </a:r>
            <a:r>
              <a:rPr lang="en-GB" sz="1400" b="1" dirty="0">
                <a:solidFill>
                  <a:srgbClr val="595959"/>
                </a:solidFill>
              </a:rPr>
              <a:t>&amp; interaction time with </a:t>
            </a:r>
            <a:r>
              <a:rPr lang="en-GB" sz="1400" b="1" dirty="0" smtClean="0">
                <a:solidFill>
                  <a:srgbClr val="595959"/>
                </a:solidFill>
              </a:rPr>
              <a:t>faculty</a:t>
            </a:r>
          </a:p>
          <a:p>
            <a:endParaRPr lang="en-GB" sz="1400" b="1" dirty="0" smtClean="0">
              <a:solidFill>
                <a:srgbClr val="595959"/>
              </a:solidFill>
            </a:endParaRPr>
          </a:p>
          <a:p>
            <a:r>
              <a:rPr lang="en-GB" sz="1400" b="1" dirty="0">
                <a:solidFill>
                  <a:srgbClr val="595959"/>
                </a:solidFill>
              </a:rPr>
              <a:t>	</a:t>
            </a:r>
            <a:r>
              <a:rPr lang="en-GB" sz="1400" b="1" dirty="0" smtClean="0">
                <a:solidFill>
                  <a:srgbClr val="595959"/>
                </a:solidFill>
              </a:rPr>
              <a:t>	Lecture Theatre</a:t>
            </a:r>
            <a:endParaRPr lang="en-GB" sz="1400" b="1" dirty="0">
              <a:solidFill>
                <a:srgbClr val="595959"/>
              </a:solidFill>
            </a:endParaRPr>
          </a:p>
          <a:p>
            <a:r>
              <a:rPr lang="en-GB" sz="1400" dirty="0" smtClean="0">
                <a:solidFill>
                  <a:srgbClr val="595959"/>
                </a:solidFill>
              </a:rPr>
              <a:t>09.00		Discussion </a:t>
            </a:r>
            <a:r>
              <a:rPr lang="en-GB" sz="1400" dirty="0">
                <a:solidFill>
                  <a:srgbClr val="595959"/>
                </a:solidFill>
              </a:rPr>
              <a:t>Session:</a:t>
            </a:r>
            <a:r>
              <a:rPr lang="en-GB" sz="1400" dirty="0" smtClean="0">
                <a:solidFill>
                  <a:srgbClr val="595959"/>
                </a:solidFill>
              </a:rPr>
              <a:t> Rehabilitation for ACL </a:t>
            </a:r>
            <a:r>
              <a:rPr lang="en-GB" sz="1400" dirty="0">
                <a:solidFill>
                  <a:srgbClr val="595959"/>
                </a:solidFill>
              </a:rPr>
              <a:t>&amp; </a:t>
            </a:r>
            <a:r>
              <a:rPr lang="en-GB" sz="1400" dirty="0" err="1">
                <a:solidFill>
                  <a:srgbClr val="595959"/>
                </a:solidFill>
              </a:rPr>
              <a:t>Meniscal</a:t>
            </a:r>
            <a:r>
              <a:rPr lang="en-GB" sz="1400" dirty="0">
                <a:solidFill>
                  <a:srgbClr val="595959"/>
                </a:solidFill>
              </a:rPr>
              <a:t> </a:t>
            </a:r>
            <a:r>
              <a:rPr lang="en-GB" sz="1400" dirty="0" smtClean="0">
                <a:solidFill>
                  <a:srgbClr val="595959"/>
                </a:solidFill>
              </a:rPr>
              <a:t>Repair</a:t>
            </a:r>
          </a:p>
          <a:p>
            <a:r>
              <a:rPr lang="en-GB" sz="1400" dirty="0" smtClean="0">
                <a:solidFill>
                  <a:srgbClr val="595959"/>
                </a:solidFill>
              </a:rPr>
              <a:t>09.20		Difficult </a:t>
            </a:r>
            <a:r>
              <a:rPr lang="en-GB" sz="1400" dirty="0">
                <a:solidFill>
                  <a:srgbClr val="595959"/>
                </a:solidFill>
              </a:rPr>
              <a:t>Cases…</a:t>
            </a:r>
            <a:r>
              <a:rPr lang="en-GB" sz="1400" dirty="0" smtClean="0">
                <a:solidFill>
                  <a:srgbClr val="595959"/>
                </a:solidFill>
              </a:rPr>
              <a:t>…</a:t>
            </a:r>
            <a:endParaRPr lang="en-GB" sz="1400" dirty="0">
              <a:solidFill>
                <a:srgbClr val="595959"/>
              </a:solidFill>
            </a:endParaRPr>
          </a:p>
          <a:p>
            <a:r>
              <a:rPr lang="en-GB" sz="1400" dirty="0">
                <a:solidFill>
                  <a:srgbClr val="595959"/>
                </a:solidFill>
              </a:rPr>
              <a:t> </a:t>
            </a:r>
          </a:p>
          <a:p>
            <a:r>
              <a:rPr lang="en-GB" sz="1400" dirty="0" smtClean="0">
                <a:solidFill>
                  <a:srgbClr val="595959"/>
                </a:solidFill>
              </a:rPr>
              <a:t>10.00</a:t>
            </a:r>
            <a:r>
              <a:rPr lang="en-GB" sz="1400" dirty="0">
                <a:solidFill>
                  <a:srgbClr val="595959"/>
                </a:solidFill>
              </a:rPr>
              <a:t>	</a:t>
            </a:r>
            <a:r>
              <a:rPr lang="en-GB" sz="1400" dirty="0" smtClean="0">
                <a:solidFill>
                  <a:srgbClr val="595959"/>
                </a:solidFill>
              </a:rPr>
              <a:t>	</a:t>
            </a:r>
            <a:r>
              <a:rPr lang="en-GB" sz="1400" b="1" dirty="0" smtClean="0">
                <a:solidFill>
                  <a:srgbClr val="595959"/>
                </a:solidFill>
              </a:rPr>
              <a:t>Coffee </a:t>
            </a:r>
            <a:r>
              <a:rPr lang="en-GB" sz="1400" b="1" dirty="0">
                <a:solidFill>
                  <a:srgbClr val="595959"/>
                </a:solidFill>
              </a:rPr>
              <a:t>– &amp; interaction time with faculty</a:t>
            </a:r>
            <a:endParaRPr lang="en-GB" sz="1400" dirty="0">
              <a:solidFill>
                <a:srgbClr val="595959"/>
              </a:solidFill>
            </a:endParaRPr>
          </a:p>
          <a:p>
            <a:endParaRPr lang="en-GB" sz="1400" dirty="0" smtClean="0">
              <a:solidFill>
                <a:srgbClr val="595959"/>
              </a:solidFill>
            </a:endParaRPr>
          </a:p>
          <a:p>
            <a:r>
              <a:rPr lang="en-GB" sz="1400" b="1" dirty="0" smtClean="0">
                <a:solidFill>
                  <a:srgbClr val="595959"/>
                </a:solidFill>
              </a:rPr>
              <a:t>		Lecture Theatre</a:t>
            </a:r>
          </a:p>
          <a:p>
            <a:r>
              <a:rPr lang="en-GB" sz="1400" dirty="0" smtClean="0">
                <a:solidFill>
                  <a:srgbClr val="595959"/>
                </a:solidFill>
              </a:rPr>
              <a:t>10.30		Lecture</a:t>
            </a:r>
            <a:r>
              <a:rPr lang="en-GB" sz="1400" dirty="0">
                <a:solidFill>
                  <a:srgbClr val="595959"/>
                </a:solidFill>
              </a:rPr>
              <a:t>: ACL with</a:t>
            </a:r>
            <a:r>
              <a:rPr lang="en-GB" sz="1400" dirty="0" smtClean="0">
                <a:solidFill>
                  <a:srgbClr val="595959"/>
                </a:solidFill>
              </a:rPr>
              <a:t> Extra-articular </a:t>
            </a:r>
            <a:r>
              <a:rPr lang="en-GB" sz="1400" dirty="0" err="1" smtClean="0">
                <a:solidFill>
                  <a:srgbClr val="595959"/>
                </a:solidFill>
              </a:rPr>
              <a:t>plasty</a:t>
            </a:r>
            <a:r>
              <a:rPr lang="en-GB" sz="1400" dirty="0" smtClean="0">
                <a:solidFill>
                  <a:srgbClr val="595959"/>
                </a:solidFill>
              </a:rPr>
              <a:t>  </a:t>
            </a:r>
            <a:r>
              <a:rPr lang="en-GB" sz="1400" dirty="0">
                <a:solidFill>
                  <a:srgbClr val="595959"/>
                </a:solidFill>
              </a:rPr>
              <a:t>– </a:t>
            </a:r>
            <a:r>
              <a:rPr lang="en-GB" sz="1400" dirty="0" smtClean="0">
                <a:solidFill>
                  <a:srgbClr val="595959"/>
                </a:solidFill>
              </a:rPr>
              <a:t>is the Anterolateral 				ligament needed ?</a:t>
            </a:r>
            <a:endParaRPr lang="en-GB" sz="1400" dirty="0">
              <a:solidFill>
                <a:srgbClr val="595959"/>
              </a:solidFill>
            </a:endParaRPr>
          </a:p>
          <a:p>
            <a:r>
              <a:rPr lang="en-GB" sz="1400" dirty="0" smtClean="0">
                <a:solidFill>
                  <a:srgbClr val="595959"/>
                </a:solidFill>
              </a:rPr>
              <a:t>10.45		</a:t>
            </a:r>
            <a:r>
              <a:rPr lang="en-GB" sz="1400" dirty="0" err="1" smtClean="0">
                <a:solidFill>
                  <a:srgbClr val="595959"/>
                </a:solidFill>
              </a:rPr>
              <a:t>Posterolateral</a:t>
            </a:r>
            <a:r>
              <a:rPr lang="en-GB" sz="1400" dirty="0" smtClean="0">
                <a:solidFill>
                  <a:srgbClr val="595959"/>
                </a:solidFill>
              </a:rPr>
              <a:t> Corner Reconstruction</a:t>
            </a:r>
            <a:endParaRPr lang="en-GB" sz="1400" b="1" dirty="0">
              <a:solidFill>
                <a:srgbClr val="595959"/>
              </a:solidFill>
            </a:endParaRPr>
          </a:p>
          <a:p>
            <a:endParaRPr lang="en-GB" sz="1400" dirty="0" smtClean="0">
              <a:solidFill>
                <a:srgbClr val="595959"/>
              </a:solidFill>
            </a:endParaRPr>
          </a:p>
          <a:p>
            <a:r>
              <a:rPr lang="en-GB" sz="1400" dirty="0" smtClean="0">
                <a:solidFill>
                  <a:srgbClr val="595959"/>
                </a:solidFill>
              </a:rPr>
              <a:t>11.00		</a:t>
            </a:r>
            <a:r>
              <a:rPr lang="en-GB" sz="1400" b="1" dirty="0" smtClean="0">
                <a:solidFill>
                  <a:srgbClr val="595959"/>
                </a:solidFill>
              </a:rPr>
              <a:t>Lab</a:t>
            </a:r>
            <a:r>
              <a:rPr lang="en-GB" sz="1400" b="1" dirty="0">
                <a:solidFill>
                  <a:srgbClr val="595959"/>
                </a:solidFill>
              </a:rPr>
              <a:t>: PLC Anatomy Demonstration </a:t>
            </a:r>
          </a:p>
          <a:p>
            <a:r>
              <a:rPr lang="en-GB" sz="1400" dirty="0" smtClean="0">
                <a:solidFill>
                  <a:srgbClr val="595959"/>
                </a:solidFill>
              </a:rPr>
              <a:t>		Delegates </a:t>
            </a:r>
            <a:r>
              <a:rPr lang="en-GB" sz="1400" dirty="0">
                <a:solidFill>
                  <a:srgbClr val="595959"/>
                </a:solidFill>
              </a:rPr>
              <a:t>perform PLC </a:t>
            </a:r>
            <a:r>
              <a:rPr lang="en-GB" sz="1400" dirty="0" smtClean="0">
                <a:solidFill>
                  <a:srgbClr val="595959"/>
                </a:solidFill>
              </a:rPr>
              <a:t>dissection and </a:t>
            </a:r>
            <a:r>
              <a:rPr lang="en-GB" sz="1400" dirty="0">
                <a:solidFill>
                  <a:srgbClr val="595959"/>
                </a:solidFill>
              </a:rPr>
              <a:t>perform </a:t>
            </a:r>
            <a:r>
              <a:rPr lang="en-GB" sz="1400" dirty="0" smtClean="0">
                <a:solidFill>
                  <a:srgbClr val="595959"/>
                </a:solidFill>
              </a:rPr>
              <a:t>Extra-articular-				</a:t>
            </a:r>
            <a:r>
              <a:rPr lang="en-GB" sz="1400" dirty="0" err="1" smtClean="0">
                <a:solidFill>
                  <a:srgbClr val="595959"/>
                </a:solidFill>
              </a:rPr>
              <a:t>plasty</a:t>
            </a:r>
            <a:r>
              <a:rPr lang="en-GB" sz="1400" dirty="0" smtClean="0">
                <a:solidFill>
                  <a:srgbClr val="595959"/>
                </a:solidFill>
              </a:rPr>
              <a:t> </a:t>
            </a:r>
            <a:endParaRPr lang="en-GB" sz="1400" dirty="0">
              <a:solidFill>
                <a:srgbClr val="595959"/>
              </a:solidFill>
            </a:endParaRPr>
          </a:p>
          <a:p>
            <a:r>
              <a:rPr lang="en-GB" sz="1400" dirty="0">
                <a:solidFill>
                  <a:srgbClr val="595959"/>
                </a:solidFill>
              </a:rPr>
              <a:t> </a:t>
            </a:r>
            <a:endParaRPr lang="en-GB" sz="1400" b="1" dirty="0">
              <a:solidFill>
                <a:srgbClr val="595959"/>
              </a:solidFill>
            </a:endParaRPr>
          </a:p>
          <a:p>
            <a:r>
              <a:rPr lang="en-GB" sz="1400" dirty="0">
                <a:solidFill>
                  <a:srgbClr val="595959"/>
                </a:solidFill>
              </a:rPr>
              <a:t>12:</a:t>
            </a:r>
            <a:r>
              <a:rPr lang="en-GB" sz="1400" dirty="0" smtClean="0">
                <a:solidFill>
                  <a:srgbClr val="595959"/>
                </a:solidFill>
              </a:rPr>
              <a:t>45</a:t>
            </a:r>
            <a:r>
              <a:rPr lang="en-GB" sz="1400" dirty="0">
                <a:solidFill>
                  <a:srgbClr val="595959"/>
                </a:solidFill>
              </a:rPr>
              <a:t>	</a:t>
            </a:r>
            <a:r>
              <a:rPr lang="en-GB" sz="1400" dirty="0" smtClean="0">
                <a:solidFill>
                  <a:srgbClr val="595959"/>
                </a:solidFill>
              </a:rPr>
              <a:t>	</a:t>
            </a:r>
            <a:r>
              <a:rPr lang="en-GB" sz="1400" b="1" dirty="0" smtClean="0">
                <a:solidFill>
                  <a:srgbClr val="595959"/>
                </a:solidFill>
              </a:rPr>
              <a:t>Lunch </a:t>
            </a:r>
            <a:r>
              <a:rPr lang="en-GB" sz="1400" b="1" dirty="0">
                <a:solidFill>
                  <a:srgbClr val="595959"/>
                </a:solidFill>
              </a:rPr>
              <a:t>&amp; interaction time with faculty</a:t>
            </a:r>
            <a:endParaRPr lang="en-GB" sz="1400" dirty="0">
              <a:solidFill>
                <a:srgbClr val="595959"/>
              </a:solidFill>
            </a:endParaRPr>
          </a:p>
          <a:p>
            <a:r>
              <a:rPr lang="en-GB" sz="1400" b="1" dirty="0">
                <a:solidFill>
                  <a:srgbClr val="595959"/>
                </a:solidFill>
              </a:rPr>
              <a:t> </a:t>
            </a:r>
            <a:endParaRPr lang="en-GB" sz="1400" dirty="0">
              <a:solidFill>
                <a:srgbClr val="595959"/>
              </a:solidFill>
            </a:endParaRPr>
          </a:p>
          <a:p>
            <a:r>
              <a:rPr lang="en-GB" sz="1400" dirty="0" smtClean="0">
                <a:solidFill>
                  <a:srgbClr val="595959"/>
                </a:solidFill>
              </a:rPr>
              <a:t>13.00		</a:t>
            </a:r>
            <a:r>
              <a:rPr lang="en-GB" sz="1400" b="1" dirty="0" smtClean="0">
                <a:solidFill>
                  <a:srgbClr val="595959"/>
                </a:solidFill>
              </a:rPr>
              <a:t>Lab Session</a:t>
            </a:r>
            <a:endParaRPr lang="en-GB" sz="1400" dirty="0">
              <a:solidFill>
                <a:srgbClr val="595959"/>
              </a:solidFill>
            </a:endParaRPr>
          </a:p>
          <a:p>
            <a:r>
              <a:rPr lang="en-GB" sz="1400" dirty="0" smtClean="0">
                <a:solidFill>
                  <a:srgbClr val="595959"/>
                </a:solidFill>
              </a:rPr>
              <a:t>		Lab </a:t>
            </a:r>
            <a:r>
              <a:rPr lang="en-GB" sz="1400" dirty="0">
                <a:solidFill>
                  <a:srgbClr val="595959"/>
                </a:solidFill>
              </a:rPr>
              <a:t>Demo: 5 and 6 strand Hamstring Graft </a:t>
            </a:r>
            <a:r>
              <a:rPr lang="en-GB" sz="1400" dirty="0" smtClean="0">
                <a:solidFill>
                  <a:srgbClr val="595959"/>
                </a:solidFill>
              </a:rPr>
              <a:t>Prep</a:t>
            </a:r>
            <a:endParaRPr lang="en-GB" sz="1400" dirty="0">
              <a:solidFill>
                <a:srgbClr val="595959"/>
              </a:solidFill>
            </a:endParaRPr>
          </a:p>
          <a:p>
            <a:r>
              <a:rPr lang="en-GB" sz="1400" dirty="0" smtClean="0">
                <a:solidFill>
                  <a:srgbClr val="595959"/>
                </a:solidFill>
              </a:rPr>
              <a:t>		Lab </a:t>
            </a:r>
            <a:r>
              <a:rPr lang="en-GB" sz="1400" dirty="0">
                <a:solidFill>
                  <a:srgbClr val="595959"/>
                </a:solidFill>
              </a:rPr>
              <a:t>Demo: BTB </a:t>
            </a:r>
            <a:r>
              <a:rPr lang="en-GB" sz="1400" dirty="0" smtClean="0">
                <a:solidFill>
                  <a:srgbClr val="595959"/>
                </a:solidFill>
              </a:rPr>
              <a:t>harvest</a:t>
            </a:r>
            <a:endParaRPr lang="en-GB" sz="1400" dirty="0">
              <a:solidFill>
                <a:srgbClr val="595959"/>
              </a:solidFill>
            </a:endParaRPr>
          </a:p>
          <a:p>
            <a:r>
              <a:rPr lang="en-GB" sz="1400" dirty="0" smtClean="0">
                <a:solidFill>
                  <a:srgbClr val="595959"/>
                </a:solidFill>
              </a:rPr>
              <a:t>		Lab </a:t>
            </a:r>
            <a:r>
              <a:rPr lang="en-GB" sz="1400" dirty="0">
                <a:solidFill>
                  <a:srgbClr val="595959"/>
                </a:solidFill>
              </a:rPr>
              <a:t>Demo: Quad Tendon Harvest </a:t>
            </a:r>
            <a:endParaRPr lang="en-GB" sz="1400" dirty="0" smtClean="0">
              <a:solidFill>
                <a:srgbClr val="595959"/>
              </a:solidFill>
            </a:endParaRPr>
          </a:p>
          <a:p>
            <a:endParaRPr lang="en-GB" sz="1400" dirty="0" smtClean="0">
              <a:solidFill>
                <a:srgbClr val="595959"/>
              </a:solidFill>
            </a:endParaRPr>
          </a:p>
          <a:p>
            <a:r>
              <a:rPr lang="en-GB" sz="1400" dirty="0">
                <a:solidFill>
                  <a:srgbClr val="595959"/>
                </a:solidFill>
              </a:rPr>
              <a:t>	</a:t>
            </a:r>
            <a:r>
              <a:rPr lang="en-GB" sz="1400" dirty="0" smtClean="0">
                <a:solidFill>
                  <a:srgbClr val="595959"/>
                </a:solidFill>
              </a:rPr>
              <a:t>	Delegates perform </a:t>
            </a:r>
            <a:r>
              <a:rPr lang="en-GB" sz="1400" dirty="0">
                <a:solidFill>
                  <a:srgbClr val="595959"/>
                </a:solidFill>
              </a:rPr>
              <a:t>Anatomic Dissection/ Graft Harvest / </a:t>
            </a:r>
            <a:r>
              <a:rPr lang="en-GB" sz="1400" dirty="0" smtClean="0">
                <a:solidFill>
                  <a:srgbClr val="595959"/>
                </a:solidFill>
              </a:rPr>
              <a:t>Prep</a:t>
            </a:r>
            <a:endParaRPr lang="en-GB" sz="1400" dirty="0">
              <a:solidFill>
                <a:srgbClr val="595959"/>
              </a:solidFill>
            </a:endParaRPr>
          </a:p>
          <a:p>
            <a:endParaRPr lang="en-GB" sz="1400" dirty="0">
              <a:solidFill>
                <a:srgbClr val="595959"/>
              </a:solidFill>
            </a:endParaRPr>
          </a:p>
          <a:p>
            <a:r>
              <a:rPr lang="en-GB" sz="1400" dirty="0">
                <a:solidFill>
                  <a:srgbClr val="595959"/>
                </a:solidFill>
              </a:rPr>
              <a:t>15:30 </a:t>
            </a:r>
            <a:r>
              <a:rPr lang="en-GB" sz="1400" dirty="0" smtClean="0">
                <a:solidFill>
                  <a:srgbClr val="595959"/>
                </a:solidFill>
              </a:rPr>
              <a:t>	</a:t>
            </a:r>
            <a:r>
              <a:rPr lang="en-GB" sz="1400" b="1" dirty="0" smtClean="0">
                <a:solidFill>
                  <a:srgbClr val="595959"/>
                </a:solidFill>
              </a:rPr>
              <a:t>Adjourn </a:t>
            </a:r>
            <a:r>
              <a:rPr lang="en-GB" sz="1400" b="1" dirty="0">
                <a:solidFill>
                  <a:srgbClr val="595959"/>
                </a:solidFill>
              </a:rPr>
              <a:t>and Wrap </a:t>
            </a:r>
            <a:r>
              <a:rPr lang="en-GB" sz="1400" b="1" dirty="0" smtClean="0">
                <a:solidFill>
                  <a:srgbClr val="595959"/>
                </a:solidFill>
              </a:rPr>
              <a:t>up	</a:t>
            </a:r>
            <a:endParaRPr lang="en-GB" sz="1400" b="1" u="sng" dirty="0">
              <a:solidFill>
                <a:srgbClr val="595959"/>
              </a:solidFill>
            </a:endParaRPr>
          </a:p>
        </p:txBody>
      </p:sp>
      <p:pic>
        <p:nvPicPr>
          <p:cNvPr id="10" name="Picture 9" descr="biocomposites-logo-web-0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2233" y="1120767"/>
            <a:ext cx="2194048" cy="468672"/>
          </a:xfrm>
          <a:prstGeom prst="rect">
            <a:avLst/>
          </a:prstGeom>
        </p:spPr>
      </p:pic>
    </p:spTree>
    <p:extLst>
      <p:ext uri="{BB962C8B-B14F-4D97-AF65-F5344CB8AC3E}">
        <p14:creationId xmlns:p14="http://schemas.microsoft.com/office/powerpoint/2010/main" val="171583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5" name="TextBox 4"/>
          <p:cNvSpPr txBox="1"/>
          <p:nvPr/>
        </p:nvSpPr>
        <p:spPr>
          <a:xfrm>
            <a:off x="4109113" y="143939"/>
            <a:ext cx="2374900" cy="261610"/>
          </a:xfrm>
          <a:prstGeom prst="rect">
            <a:avLst/>
          </a:prstGeom>
          <a:noFill/>
        </p:spPr>
        <p:txBody>
          <a:bodyPr wrap="square" rtlCol="0">
            <a:spAutoFit/>
          </a:bodyPr>
          <a:lstStyle/>
          <a:p>
            <a:pPr algn="r"/>
            <a:r>
              <a:rPr lang="en-US" sz="1100" dirty="0" smtClean="0"/>
              <a:t>With Kind Support from</a:t>
            </a:r>
            <a:endParaRPr lang="en-US" sz="11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77" y="5027898"/>
            <a:ext cx="6478504" cy="4294739"/>
          </a:xfrm>
          <a:prstGeom prst="rect">
            <a:avLst/>
          </a:prstGeom>
        </p:spPr>
      </p:pic>
      <p:sp>
        <p:nvSpPr>
          <p:cNvPr id="7" name="Rectangle 6"/>
          <p:cNvSpPr/>
          <p:nvPr/>
        </p:nvSpPr>
        <p:spPr>
          <a:xfrm>
            <a:off x="169333" y="2032000"/>
            <a:ext cx="6495173" cy="2995898"/>
          </a:xfrm>
          <a:prstGeom prst="rect">
            <a:avLst/>
          </a:prstGeom>
          <a:solidFill>
            <a:srgbClr val="82C833"/>
          </a:solidFill>
          <a:ln>
            <a:no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rgbClr val="66FF66"/>
              </a:solidFill>
            </a:endParaRPr>
          </a:p>
        </p:txBody>
      </p:sp>
      <p:sp>
        <p:nvSpPr>
          <p:cNvPr id="8" name="TextBox 7"/>
          <p:cNvSpPr txBox="1"/>
          <p:nvPr/>
        </p:nvSpPr>
        <p:spPr>
          <a:xfrm>
            <a:off x="355600" y="2353736"/>
            <a:ext cx="6128413" cy="6586419"/>
          </a:xfrm>
          <a:prstGeom prst="rect">
            <a:avLst/>
          </a:prstGeom>
          <a:solidFill>
            <a:schemeClr val="bg1"/>
          </a:solidFill>
        </p:spPr>
        <p:txBody>
          <a:bodyPr wrap="square" rtlCol="0">
            <a:spAutoFit/>
          </a:bodyPr>
          <a:lstStyle/>
          <a:p>
            <a:r>
              <a:rPr lang="en-US" sz="2600" b="1" dirty="0" smtClean="0">
                <a:solidFill>
                  <a:srgbClr val="FF6600"/>
                </a:solidFill>
              </a:rPr>
              <a:t>Registration Form</a:t>
            </a:r>
          </a:p>
          <a:p>
            <a:endParaRPr lang="en-GB" dirty="0" smtClean="0">
              <a:solidFill>
                <a:schemeClr val="tx1">
                  <a:lumMod val="65000"/>
                  <a:lumOff val="35000"/>
                </a:schemeClr>
              </a:solidFill>
            </a:endParaRPr>
          </a:p>
          <a:p>
            <a:r>
              <a:rPr lang="en-GB" b="1" dirty="0" smtClean="0">
                <a:solidFill>
                  <a:schemeClr val="tx1">
                    <a:lumMod val="65000"/>
                    <a:lumOff val="35000"/>
                  </a:schemeClr>
                </a:solidFill>
              </a:rPr>
              <a:t>Name</a:t>
            </a:r>
            <a:r>
              <a:rPr lang="en-GB" dirty="0" smtClean="0">
                <a:solidFill>
                  <a:schemeClr val="tx1">
                    <a:lumMod val="65000"/>
                    <a:lumOff val="35000"/>
                  </a:schemeClr>
                </a:solidFill>
              </a:rPr>
              <a:t>			…............................................</a:t>
            </a:r>
            <a:endParaRPr lang="en-GB" b="1" dirty="0" smtClean="0">
              <a:solidFill>
                <a:schemeClr val="tx1">
                  <a:lumMod val="65000"/>
                  <a:lumOff val="35000"/>
                </a:schemeClr>
              </a:solidFill>
            </a:endParaRPr>
          </a:p>
          <a:p>
            <a:endParaRPr lang="en-GB" b="1" dirty="0">
              <a:solidFill>
                <a:schemeClr val="tx1">
                  <a:lumMod val="65000"/>
                  <a:lumOff val="35000"/>
                </a:schemeClr>
              </a:solidFill>
            </a:endParaRPr>
          </a:p>
          <a:p>
            <a:r>
              <a:rPr lang="en-GB" b="1" dirty="0" smtClean="0">
                <a:solidFill>
                  <a:schemeClr val="tx1">
                    <a:lumMod val="65000"/>
                    <a:lumOff val="35000"/>
                  </a:schemeClr>
                </a:solidFill>
              </a:rPr>
              <a:t>Grade			</a:t>
            </a:r>
            <a:r>
              <a:rPr lang="en-GB" dirty="0" smtClean="0">
                <a:solidFill>
                  <a:schemeClr val="tx1">
                    <a:lumMod val="65000"/>
                    <a:lumOff val="35000"/>
                  </a:schemeClr>
                </a:solidFill>
              </a:rPr>
              <a:t>…</a:t>
            </a:r>
            <a:r>
              <a:rPr lang="en-GB" dirty="0">
                <a:solidFill>
                  <a:schemeClr val="tx1">
                    <a:lumMod val="65000"/>
                    <a:lumOff val="35000"/>
                  </a:schemeClr>
                </a:solidFill>
              </a:rPr>
              <a:t>............................................</a:t>
            </a:r>
            <a:endParaRPr lang="en-GB" b="1" dirty="0" smtClean="0">
              <a:solidFill>
                <a:schemeClr val="tx1">
                  <a:lumMod val="65000"/>
                  <a:lumOff val="35000"/>
                </a:schemeClr>
              </a:solidFill>
            </a:endParaRPr>
          </a:p>
          <a:p>
            <a:endParaRPr lang="en-GB" b="1" dirty="0">
              <a:solidFill>
                <a:schemeClr val="tx1">
                  <a:lumMod val="65000"/>
                  <a:lumOff val="35000"/>
                </a:schemeClr>
              </a:solidFill>
            </a:endParaRPr>
          </a:p>
          <a:p>
            <a:r>
              <a:rPr lang="en-GB" b="1" dirty="0" smtClean="0">
                <a:solidFill>
                  <a:schemeClr val="tx1">
                    <a:lumMod val="65000"/>
                    <a:lumOff val="35000"/>
                  </a:schemeClr>
                </a:solidFill>
              </a:rPr>
              <a:t>Unit				</a:t>
            </a:r>
            <a:r>
              <a:rPr lang="en-GB" dirty="0">
                <a:solidFill>
                  <a:schemeClr val="tx1">
                    <a:lumMod val="65000"/>
                    <a:lumOff val="35000"/>
                  </a:schemeClr>
                </a:solidFill>
              </a:rPr>
              <a:t>…............................................</a:t>
            </a:r>
            <a:endParaRPr lang="en-GB" b="1" dirty="0" smtClean="0">
              <a:solidFill>
                <a:schemeClr val="tx1">
                  <a:lumMod val="65000"/>
                  <a:lumOff val="35000"/>
                </a:schemeClr>
              </a:solidFill>
            </a:endParaRPr>
          </a:p>
          <a:p>
            <a:endParaRPr lang="en-GB" b="1" dirty="0" smtClean="0">
              <a:solidFill>
                <a:schemeClr val="tx1">
                  <a:lumMod val="65000"/>
                  <a:lumOff val="35000"/>
                </a:schemeClr>
              </a:solidFill>
            </a:endParaRPr>
          </a:p>
          <a:p>
            <a:r>
              <a:rPr lang="en-GB" b="1" dirty="0" smtClean="0">
                <a:solidFill>
                  <a:schemeClr val="tx1">
                    <a:lumMod val="65000"/>
                    <a:lumOff val="35000"/>
                  </a:schemeClr>
                </a:solidFill>
              </a:rPr>
              <a:t>Rotation</a:t>
            </a:r>
            <a:r>
              <a:rPr lang="en-GB" dirty="0">
                <a:solidFill>
                  <a:schemeClr val="tx1">
                    <a:lumMod val="65000"/>
                    <a:lumOff val="35000"/>
                  </a:schemeClr>
                </a:solidFill>
              </a:rPr>
              <a:t>	</a:t>
            </a:r>
            <a:r>
              <a:rPr lang="en-GB" dirty="0" smtClean="0">
                <a:solidFill>
                  <a:schemeClr val="tx1">
                    <a:lumMod val="65000"/>
                    <a:lumOff val="35000"/>
                  </a:schemeClr>
                </a:solidFill>
              </a:rPr>
              <a:t>		…</a:t>
            </a:r>
            <a:r>
              <a:rPr lang="en-GB" dirty="0">
                <a:solidFill>
                  <a:schemeClr val="tx1">
                    <a:lumMod val="65000"/>
                    <a:lumOff val="35000"/>
                  </a:schemeClr>
                </a:solidFill>
              </a:rPr>
              <a:t>............................................</a:t>
            </a:r>
          </a:p>
          <a:p>
            <a:endParaRPr lang="en-GB" b="1" dirty="0">
              <a:solidFill>
                <a:schemeClr val="tx1">
                  <a:lumMod val="65000"/>
                  <a:lumOff val="35000"/>
                </a:schemeClr>
              </a:solidFill>
            </a:endParaRPr>
          </a:p>
          <a:p>
            <a:r>
              <a:rPr lang="en-GB" b="1" dirty="0" smtClean="0">
                <a:solidFill>
                  <a:schemeClr val="tx1">
                    <a:lumMod val="65000"/>
                    <a:lumOff val="35000"/>
                  </a:schemeClr>
                </a:solidFill>
              </a:rPr>
              <a:t>Address			</a:t>
            </a:r>
            <a:r>
              <a:rPr lang="en-GB" dirty="0">
                <a:solidFill>
                  <a:schemeClr val="tx1">
                    <a:lumMod val="65000"/>
                    <a:lumOff val="35000"/>
                  </a:schemeClr>
                </a:solidFill>
              </a:rPr>
              <a:t>…...........................................</a:t>
            </a:r>
            <a:r>
              <a:rPr lang="en-GB" dirty="0" smtClean="0">
                <a:solidFill>
                  <a:schemeClr val="tx1">
                    <a:lumMod val="65000"/>
                    <a:lumOff val="35000"/>
                  </a:schemeClr>
                </a:solidFill>
              </a:rPr>
              <a:t>.</a:t>
            </a:r>
          </a:p>
          <a:p>
            <a:r>
              <a:rPr lang="en-GB" b="1" dirty="0">
                <a:solidFill>
                  <a:schemeClr val="tx1">
                    <a:lumMod val="65000"/>
                    <a:lumOff val="35000"/>
                  </a:schemeClr>
                </a:solidFill>
              </a:rPr>
              <a:t>	</a:t>
            </a:r>
            <a:r>
              <a:rPr lang="en-GB" b="1" dirty="0" smtClean="0">
                <a:solidFill>
                  <a:schemeClr val="tx1">
                    <a:lumMod val="65000"/>
                    <a:lumOff val="35000"/>
                  </a:schemeClr>
                </a:solidFill>
              </a:rPr>
              <a:t>			</a:t>
            </a:r>
            <a:r>
              <a:rPr lang="en-GB" dirty="0">
                <a:solidFill>
                  <a:schemeClr val="tx1">
                    <a:lumMod val="65000"/>
                    <a:lumOff val="35000"/>
                  </a:schemeClr>
                </a:solidFill>
              </a:rPr>
              <a:t>…............................................</a:t>
            </a:r>
            <a:endParaRPr lang="en-GB" b="1" dirty="0" smtClean="0">
              <a:solidFill>
                <a:schemeClr val="tx1">
                  <a:lumMod val="65000"/>
                  <a:lumOff val="35000"/>
                </a:schemeClr>
              </a:solidFill>
            </a:endParaRPr>
          </a:p>
          <a:p>
            <a:r>
              <a:rPr lang="en-GB" b="1" dirty="0" smtClean="0">
                <a:solidFill>
                  <a:schemeClr val="tx1">
                    <a:lumMod val="65000"/>
                    <a:lumOff val="35000"/>
                  </a:schemeClr>
                </a:solidFill>
              </a:rPr>
              <a:t>				</a:t>
            </a:r>
            <a:r>
              <a:rPr lang="en-GB" dirty="0">
                <a:solidFill>
                  <a:schemeClr val="tx1">
                    <a:lumMod val="65000"/>
                    <a:lumOff val="35000"/>
                  </a:schemeClr>
                </a:solidFill>
              </a:rPr>
              <a:t>…............................................</a:t>
            </a:r>
            <a:endParaRPr lang="en-GB" b="1" dirty="0">
              <a:solidFill>
                <a:schemeClr val="tx1">
                  <a:lumMod val="65000"/>
                  <a:lumOff val="35000"/>
                </a:schemeClr>
              </a:solidFill>
            </a:endParaRPr>
          </a:p>
          <a:p>
            <a:r>
              <a:rPr lang="en-GB" b="1" dirty="0" smtClean="0">
                <a:solidFill>
                  <a:schemeClr val="tx1">
                    <a:lumMod val="65000"/>
                    <a:lumOff val="35000"/>
                  </a:schemeClr>
                </a:solidFill>
              </a:rPr>
              <a:t>				</a:t>
            </a:r>
            <a:r>
              <a:rPr lang="en-GB" dirty="0">
                <a:solidFill>
                  <a:schemeClr val="tx1">
                    <a:lumMod val="65000"/>
                    <a:lumOff val="35000"/>
                  </a:schemeClr>
                </a:solidFill>
              </a:rPr>
              <a:t>…............................................</a:t>
            </a:r>
            <a:endParaRPr lang="en-GB" b="1" dirty="0" smtClean="0">
              <a:solidFill>
                <a:schemeClr val="tx1">
                  <a:lumMod val="65000"/>
                  <a:lumOff val="35000"/>
                </a:schemeClr>
              </a:solidFill>
            </a:endParaRPr>
          </a:p>
          <a:p>
            <a:r>
              <a:rPr lang="en-GB" b="1" dirty="0" smtClean="0">
                <a:solidFill>
                  <a:schemeClr val="tx1">
                    <a:lumMod val="65000"/>
                    <a:lumOff val="35000"/>
                  </a:schemeClr>
                </a:solidFill>
              </a:rPr>
              <a:t>				</a:t>
            </a:r>
            <a:r>
              <a:rPr lang="en-GB" dirty="0">
                <a:solidFill>
                  <a:schemeClr val="tx1">
                    <a:lumMod val="65000"/>
                    <a:lumOff val="35000"/>
                  </a:schemeClr>
                </a:solidFill>
              </a:rPr>
              <a:t>…............................................</a:t>
            </a:r>
            <a:endParaRPr lang="en-GB" b="1" dirty="0">
              <a:solidFill>
                <a:schemeClr val="tx1">
                  <a:lumMod val="65000"/>
                  <a:lumOff val="35000"/>
                </a:schemeClr>
              </a:solidFill>
            </a:endParaRPr>
          </a:p>
          <a:p>
            <a:endParaRPr lang="en-GB" b="1" dirty="0" smtClean="0">
              <a:solidFill>
                <a:schemeClr val="tx1">
                  <a:lumMod val="65000"/>
                  <a:lumOff val="35000"/>
                </a:schemeClr>
              </a:solidFill>
            </a:endParaRPr>
          </a:p>
          <a:p>
            <a:r>
              <a:rPr lang="en-GB" b="1" dirty="0" smtClean="0">
                <a:solidFill>
                  <a:schemeClr val="tx1">
                    <a:lumMod val="65000"/>
                    <a:lumOff val="35000"/>
                  </a:schemeClr>
                </a:solidFill>
              </a:rPr>
              <a:t>Post Code		</a:t>
            </a:r>
            <a:r>
              <a:rPr lang="en-GB" dirty="0">
                <a:solidFill>
                  <a:schemeClr val="tx1">
                    <a:lumMod val="65000"/>
                    <a:lumOff val="35000"/>
                  </a:schemeClr>
                </a:solidFill>
              </a:rPr>
              <a:t>…............................................</a:t>
            </a:r>
            <a:endParaRPr lang="en-GB" b="1" dirty="0" smtClean="0">
              <a:solidFill>
                <a:schemeClr val="tx1">
                  <a:lumMod val="65000"/>
                  <a:lumOff val="35000"/>
                </a:schemeClr>
              </a:solidFill>
            </a:endParaRPr>
          </a:p>
          <a:p>
            <a:endParaRPr lang="en-GB" b="1" dirty="0" smtClean="0">
              <a:solidFill>
                <a:schemeClr val="tx1">
                  <a:lumMod val="65000"/>
                  <a:lumOff val="35000"/>
                </a:schemeClr>
              </a:solidFill>
            </a:endParaRPr>
          </a:p>
          <a:p>
            <a:r>
              <a:rPr lang="en-GB" b="1" dirty="0" smtClean="0">
                <a:solidFill>
                  <a:schemeClr val="tx1">
                    <a:lumMod val="65000"/>
                    <a:lumOff val="35000"/>
                  </a:schemeClr>
                </a:solidFill>
              </a:rPr>
              <a:t>Telephone Contact	</a:t>
            </a:r>
            <a:r>
              <a:rPr lang="en-GB" dirty="0">
                <a:solidFill>
                  <a:schemeClr val="tx1">
                    <a:lumMod val="65000"/>
                    <a:lumOff val="35000"/>
                  </a:schemeClr>
                </a:solidFill>
              </a:rPr>
              <a:t>…............................................</a:t>
            </a:r>
            <a:endParaRPr lang="en-GB" b="1" dirty="0" smtClean="0">
              <a:solidFill>
                <a:schemeClr val="tx1">
                  <a:lumMod val="65000"/>
                  <a:lumOff val="35000"/>
                </a:schemeClr>
              </a:solidFill>
            </a:endParaRPr>
          </a:p>
          <a:p>
            <a:endParaRPr lang="en-GB" b="1" dirty="0">
              <a:solidFill>
                <a:schemeClr val="tx1">
                  <a:lumMod val="65000"/>
                  <a:lumOff val="35000"/>
                </a:schemeClr>
              </a:solidFill>
            </a:endParaRPr>
          </a:p>
          <a:p>
            <a:r>
              <a:rPr lang="en-GB" b="1" dirty="0" smtClean="0">
                <a:solidFill>
                  <a:schemeClr val="tx1">
                    <a:lumMod val="65000"/>
                    <a:lumOff val="35000"/>
                  </a:schemeClr>
                </a:solidFill>
              </a:rPr>
              <a:t>Email Contact		</a:t>
            </a:r>
            <a:r>
              <a:rPr lang="en-GB" dirty="0">
                <a:solidFill>
                  <a:schemeClr val="tx1">
                    <a:lumMod val="65000"/>
                    <a:lumOff val="35000"/>
                  </a:schemeClr>
                </a:solidFill>
              </a:rPr>
              <a:t>…............................................</a:t>
            </a:r>
            <a:endParaRPr lang="en-GB" b="1" dirty="0" smtClean="0">
              <a:solidFill>
                <a:schemeClr val="tx1">
                  <a:lumMod val="65000"/>
                  <a:lumOff val="35000"/>
                </a:schemeClr>
              </a:solidFill>
            </a:endParaRPr>
          </a:p>
          <a:p>
            <a:endParaRPr lang="en-GB" b="1" dirty="0">
              <a:solidFill>
                <a:schemeClr val="tx1">
                  <a:lumMod val="65000"/>
                  <a:lumOff val="35000"/>
                </a:schemeClr>
              </a:solidFill>
            </a:endParaRPr>
          </a:p>
          <a:p>
            <a:r>
              <a:rPr lang="en-GB" b="1" dirty="0" smtClean="0">
                <a:solidFill>
                  <a:schemeClr val="tx1">
                    <a:lumMod val="65000"/>
                    <a:lumOff val="35000"/>
                  </a:schemeClr>
                </a:solidFill>
              </a:rPr>
              <a:t>Speciality Interest	</a:t>
            </a:r>
            <a:r>
              <a:rPr lang="en-GB" dirty="0">
                <a:solidFill>
                  <a:schemeClr val="tx1">
                    <a:lumMod val="65000"/>
                    <a:lumOff val="35000"/>
                  </a:schemeClr>
                </a:solidFill>
              </a:rPr>
              <a:t>…...........................................</a:t>
            </a:r>
            <a:r>
              <a:rPr lang="en-GB" dirty="0" smtClean="0">
                <a:solidFill>
                  <a:schemeClr val="tx1">
                    <a:lumMod val="65000"/>
                    <a:lumOff val="35000"/>
                  </a:schemeClr>
                </a:solidFill>
              </a:rPr>
              <a:t>.</a:t>
            </a:r>
          </a:p>
        </p:txBody>
      </p:sp>
      <p:pic>
        <p:nvPicPr>
          <p:cNvPr id="10" name="Picture 9" descr="biocomposites-logo-web-02-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2233" y="1120767"/>
            <a:ext cx="2194048" cy="468672"/>
          </a:xfrm>
          <a:prstGeom prst="rect">
            <a:avLst/>
          </a:prstGeom>
        </p:spPr>
      </p:pic>
      <p:sp>
        <p:nvSpPr>
          <p:cNvPr id="9" name="Rectangle 8"/>
          <p:cNvSpPr/>
          <p:nvPr/>
        </p:nvSpPr>
        <p:spPr>
          <a:xfrm>
            <a:off x="169334" y="274100"/>
            <a:ext cx="3251200" cy="1600438"/>
          </a:xfrm>
          <a:prstGeom prst="rect">
            <a:avLst/>
          </a:prstGeom>
        </p:spPr>
        <p:txBody>
          <a:bodyPr wrap="square">
            <a:spAutoFit/>
          </a:bodyPr>
          <a:lstStyle/>
          <a:p>
            <a:r>
              <a:rPr lang="en-US" sz="1400" b="1" dirty="0" smtClean="0">
                <a:solidFill>
                  <a:srgbClr val="595959"/>
                </a:solidFill>
              </a:rPr>
              <a:t>Return with a copy of your CV to :	</a:t>
            </a:r>
          </a:p>
          <a:p>
            <a:r>
              <a:rPr lang="en-US" sz="1400" dirty="0" smtClean="0">
                <a:solidFill>
                  <a:srgbClr val="595959"/>
                </a:solidFill>
              </a:rPr>
              <a:t>Carole </a:t>
            </a:r>
            <a:r>
              <a:rPr lang="en-US" sz="1400" dirty="0">
                <a:solidFill>
                  <a:srgbClr val="595959"/>
                </a:solidFill>
              </a:rPr>
              <a:t>Wood </a:t>
            </a:r>
            <a:endParaRPr lang="en-US" sz="1400" dirty="0" smtClean="0">
              <a:solidFill>
                <a:srgbClr val="595959"/>
              </a:solidFill>
            </a:endParaRPr>
          </a:p>
          <a:p>
            <a:r>
              <a:rPr lang="en-US" sz="1400" dirty="0" smtClean="0">
                <a:solidFill>
                  <a:srgbClr val="595959"/>
                </a:solidFill>
              </a:rPr>
              <a:t>Orthopaedic </a:t>
            </a:r>
            <a:r>
              <a:rPr lang="en-US" sz="1400" dirty="0">
                <a:solidFill>
                  <a:srgbClr val="595959"/>
                </a:solidFill>
              </a:rPr>
              <a:t>Administrator</a:t>
            </a:r>
          </a:p>
          <a:p>
            <a:r>
              <a:rPr lang="en-US" sz="1400" dirty="0">
                <a:solidFill>
                  <a:srgbClr val="595959"/>
                </a:solidFill>
              </a:rPr>
              <a:t>B302 King Edward Building, Bristol Royal Infirmary, Bristol, BS2 8HW, </a:t>
            </a:r>
            <a:endParaRPr lang="en-US" sz="1400" dirty="0" smtClean="0">
              <a:solidFill>
                <a:srgbClr val="595959"/>
              </a:solidFill>
            </a:endParaRPr>
          </a:p>
          <a:p>
            <a:r>
              <a:rPr lang="en-US" sz="1400" dirty="0" smtClean="0">
                <a:solidFill>
                  <a:srgbClr val="595959"/>
                </a:solidFill>
              </a:rPr>
              <a:t>Tel</a:t>
            </a:r>
            <a:r>
              <a:rPr lang="en-US" sz="1400" dirty="0">
                <a:solidFill>
                  <a:srgbClr val="595959"/>
                </a:solidFill>
              </a:rPr>
              <a:t>: 	01173 4 422878. </a:t>
            </a:r>
            <a:r>
              <a:rPr lang="en-US" sz="1400" dirty="0" err="1">
                <a:solidFill>
                  <a:srgbClr val="595959"/>
                </a:solidFill>
              </a:rPr>
              <a:t>Carole.Wood@UHBristol.nhs.uk</a:t>
            </a:r>
            <a:r>
              <a:rPr lang="en-US" sz="1400" dirty="0">
                <a:solidFill>
                  <a:srgbClr val="595959"/>
                </a:solidFill>
              </a:rPr>
              <a:t>. </a:t>
            </a:r>
            <a:endParaRPr lang="en-US" sz="1400" dirty="0"/>
          </a:p>
        </p:txBody>
      </p:sp>
    </p:spTree>
    <p:extLst>
      <p:ext uri="{BB962C8B-B14F-4D97-AF65-F5344CB8AC3E}">
        <p14:creationId xmlns:p14="http://schemas.microsoft.com/office/powerpoint/2010/main" val="3231002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983</TotalTime>
  <Words>67</Words>
  <Application>Microsoft Macintosh PowerPoint</Application>
  <PresentationFormat>A4 Paper (210x297 mm)</PresentationFormat>
  <Paragraphs>136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Barksfield</dc:creator>
  <cp:lastModifiedBy>Nnamdi Obi</cp:lastModifiedBy>
  <cp:revision>21</cp:revision>
  <dcterms:created xsi:type="dcterms:W3CDTF">2015-09-06T21:42:20Z</dcterms:created>
  <dcterms:modified xsi:type="dcterms:W3CDTF">2015-10-07T19:45:39Z</dcterms:modified>
</cp:coreProperties>
</file>