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9" r:id="rId4"/>
    <p:sldId id="265" r:id="rId5"/>
    <p:sldId id="273" r:id="rId6"/>
    <p:sldId id="264" r:id="rId7"/>
    <p:sldId id="270" r:id="rId8"/>
    <p:sldId id="271" r:id="rId9"/>
    <p:sldId id="277" r:id="rId10"/>
    <p:sldId id="278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59"/>
            <p14:sldId id="269"/>
            <p14:sldId id="265"/>
            <p14:sldId id="273"/>
            <p14:sldId id="264"/>
            <p14:sldId id="270"/>
            <p14:sldId id="271"/>
            <p14:sldId id="277"/>
            <p14:sldId id="278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1" autoAdjust="0"/>
  </p:normalViewPr>
  <p:slideViewPr>
    <p:cSldViewPr snapToGrid="0" snapToObjects="1">
      <p:cViewPr>
        <p:scale>
          <a:sx n="60" d="100"/>
          <a:sy n="60" d="100"/>
        </p:scale>
        <p:origin x="-2448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3" r:id="rId3"/>
    <p:sldLayoutId id="2147483649" r:id="rId4"/>
    <p:sldLayoutId id="2147483650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78359"/>
            <a:ext cx="9144000" cy="3708000"/>
          </a:xfrm>
          <a:prstGeom prst="rect">
            <a:avLst/>
          </a:prstGeom>
          <a:blipFill rotWithShape="1">
            <a:blip r:embed="rId3"/>
            <a:srcRect/>
            <a:stretch>
              <a:fillRect b="-715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rgbClr val="A00054"/>
              </a:solidFill>
            </a:endParaRPr>
          </a:p>
          <a:p>
            <a:pPr algn="ctr"/>
            <a:endParaRPr lang="en-US" b="1" dirty="0" smtClean="0">
              <a:solidFill>
                <a:srgbClr val="A00054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650" y="894025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A00054"/>
                </a:solidFill>
              </a:rPr>
              <a:t>Study leave</a:t>
            </a:r>
            <a:endParaRPr lang="en-GB" sz="3600" b="1" dirty="0">
              <a:solidFill>
                <a:srgbClr val="A0005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50" y="1516264"/>
            <a:ext cx="7930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3893"/>
                </a:solidFill>
              </a:rPr>
              <a:t>Heman Pathmanandam		Ian Barton</a:t>
            </a:r>
          </a:p>
          <a:p>
            <a:r>
              <a:rPr lang="en-GB" sz="2800" b="1" dirty="0" smtClean="0">
                <a:solidFill>
                  <a:srgbClr val="003893"/>
                </a:solidFill>
              </a:rPr>
              <a:t>Associate Dean					Deputy Dean</a:t>
            </a:r>
          </a:p>
        </p:txBody>
      </p:sp>
      <p:pic>
        <p:nvPicPr>
          <p:cNvPr id="1026" name="Picture 2" descr="C:\Users\pathmanandamh\Desktop\Study leave image 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2"/>
          <a:stretch/>
        </p:blipFill>
        <p:spPr bwMode="auto">
          <a:xfrm>
            <a:off x="0" y="2795046"/>
            <a:ext cx="9144000" cy="40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22896"/>
            <a:ext cx="9144000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76094"/>
            <a:ext cx="7839075" cy="417786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General Practice:</a:t>
            </a:r>
          </a:p>
          <a:p>
            <a:r>
              <a:rPr lang="en-GB" sz="2000" dirty="0" smtClean="0"/>
              <a:t>Trainees </a:t>
            </a:r>
            <a:r>
              <a:rPr lang="en-GB" sz="2000" dirty="0" smtClean="0"/>
              <a:t>need to follow the local Trust </a:t>
            </a:r>
            <a:r>
              <a:rPr lang="en-GB" sz="2000" dirty="0" smtClean="0"/>
              <a:t>or Practice </a:t>
            </a:r>
            <a:r>
              <a:rPr lang="en-GB" sz="2000" dirty="0" smtClean="0"/>
              <a:t>process for </a:t>
            </a:r>
            <a:r>
              <a:rPr lang="en-GB" sz="2000" dirty="0" smtClean="0"/>
              <a:t>approval of time </a:t>
            </a:r>
            <a:r>
              <a:rPr lang="en-GB" sz="2000" dirty="0" smtClean="0"/>
              <a:t>off. </a:t>
            </a:r>
            <a:endParaRPr lang="en-GB" sz="2000" dirty="0" smtClean="0"/>
          </a:p>
          <a:p>
            <a:r>
              <a:rPr lang="en-GB" sz="2000" dirty="0" smtClean="0"/>
              <a:t>If the course is for an aspirational activity or a curriculum requirement exceeding £600 they will also require additional sign off from the </a:t>
            </a:r>
            <a:r>
              <a:rPr lang="en-GB" sz="2000" dirty="0" smtClean="0"/>
              <a:t>TPD using the HEE </a:t>
            </a:r>
            <a:r>
              <a:rPr lang="en-GB" sz="2000" dirty="0" err="1" smtClean="0"/>
              <a:t>EoE</a:t>
            </a:r>
            <a:r>
              <a:rPr lang="en-GB" sz="2000" dirty="0" smtClean="0"/>
              <a:t> additional sign off form. </a:t>
            </a:r>
            <a:endParaRPr lang="en-GB" sz="2000" dirty="0" smtClean="0"/>
          </a:p>
          <a:p>
            <a:r>
              <a:rPr lang="en-GB" sz="2000" dirty="0"/>
              <a:t>Once all required approval has been obtained and the costs have been incurred, the trainee claims reimbursement of expenses from </a:t>
            </a:r>
            <a:r>
              <a:rPr lang="en-GB" sz="2000" dirty="0" smtClean="0"/>
              <a:t>HEE </a:t>
            </a:r>
            <a:r>
              <a:rPr lang="en-GB" sz="2000" dirty="0" err="1" smtClean="0"/>
              <a:t>EoE</a:t>
            </a:r>
            <a:r>
              <a:rPr lang="en-GB" sz="2000" dirty="0" smtClean="0"/>
              <a:t> </a:t>
            </a:r>
            <a:r>
              <a:rPr lang="en-GB" sz="2000" dirty="0" smtClean="0"/>
              <a:t>are </a:t>
            </a:r>
            <a:r>
              <a:rPr lang="en-GB" sz="2000" dirty="0" smtClean="0"/>
              <a:t>reimbursed by the lead employer. </a:t>
            </a:r>
          </a:p>
          <a:p>
            <a:r>
              <a:rPr lang="en-GB" sz="2000" dirty="0" smtClean="0"/>
              <a:t>We are </a:t>
            </a:r>
            <a:r>
              <a:rPr lang="en-GB" sz="2000" dirty="0" smtClean="0"/>
              <a:t>currently working on amalgamating the </a:t>
            </a:r>
            <a:r>
              <a:rPr lang="en-GB" sz="2000" dirty="0" smtClean="0"/>
              <a:t>HEE </a:t>
            </a:r>
            <a:r>
              <a:rPr lang="en-GB" sz="2000" dirty="0" err="1" smtClean="0"/>
              <a:t>EoE</a:t>
            </a:r>
            <a:r>
              <a:rPr lang="en-GB" sz="2000" dirty="0" smtClean="0"/>
              <a:t> additional </a:t>
            </a:r>
            <a:r>
              <a:rPr lang="en-GB" sz="2000" dirty="0" smtClean="0"/>
              <a:t>sign off form with the </a:t>
            </a:r>
            <a:r>
              <a:rPr lang="en-GB" sz="2000" dirty="0" smtClean="0"/>
              <a:t>HEE </a:t>
            </a:r>
            <a:r>
              <a:rPr lang="en-GB" sz="2000" dirty="0" err="1" smtClean="0"/>
              <a:t>EoE</a:t>
            </a:r>
            <a:r>
              <a:rPr lang="en-GB" sz="2000" dirty="0" smtClean="0"/>
              <a:t> claim form </a:t>
            </a:r>
            <a:r>
              <a:rPr lang="en-GB" sz="2000" dirty="0" smtClean="0"/>
              <a:t>to reduce form filling.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1146394"/>
            <a:ext cx="7772400" cy="679449"/>
          </a:xfrm>
        </p:spPr>
        <p:txBody>
          <a:bodyPr/>
          <a:lstStyle/>
          <a:p>
            <a:r>
              <a:rPr lang="en-GB" dirty="0" smtClean="0"/>
              <a:t>Application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Regional Teaching Fund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54923"/>
            <a:ext cx="7839075" cy="4288221"/>
          </a:xfrm>
        </p:spPr>
        <p:txBody>
          <a:bodyPr/>
          <a:lstStyle/>
          <a:p>
            <a:r>
              <a:rPr lang="en-GB" sz="2000" dirty="0" smtClean="0"/>
              <a:t>The Regional Teaching Fund has been identified by the Head of School during their Annual School Development Plan meeting and will be funded via the study leave budget.</a:t>
            </a:r>
          </a:p>
          <a:p>
            <a:r>
              <a:rPr lang="en-GB" sz="2000" dirty="0" smtClean="0"/>
              <a:t>This includes things like:</a:t>
            </a:r>
          </a:p>
          <a:p>
            <a:pPr marL="0" indent="0">
              <a:buNone/>
            </a:pPr>
            <a:r>
              <a:rPr lang="en-GB" sz="2000" dirty="0" smtClean="0"/>
              <a:t>	- Regional teaching 	</a:t>
            </a:r>
          </a:p>
          <a:p>
            <a:pPr marL="0" indent="0">
              <a:buNone/>
            </a:pPr>
            <a:r>
              <a:rPr lang="en-GB" sz="2000" dirty="0" smtClean="0"/>
              <a:t>	- Simulation activity</a:t>
            </a:r>
          </a:p>
          <a:p>
            <a:pPr marL="0" indent="0">
              <a:buNone/>
            </a:pPr>
            <a:r>
              <a:rPr lang="en-GB" sz="2000" dirty="0" smtClean="0"/>
              <a:t>	- Locally delivered training</a:t>
            </a:r>
          </a:p>
          <a:p>
            <a:r>
              <a:rPr lang="en-GB" sz="2000" dirty="0" smtClean="0"/>
              <a:t>The allocated funding for each School will be transferred to the most appropriate Trust to be managed, this is usually where the Head of School is based. </a:t>
            </a:r>
          </a:p>
        </p:txBody>
      </p:sp>
    </p:spTree>
    <p:extLst>
      <p:ext uri="{BB962C8B-B14F-4D97-AF65-F5344CB8AC3E}">
        <p14:creationId xmlns:p14="http://schemas.microsoft.com/office/powerpoint/2010/main" val="5242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Developing local courses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Where multiple applications for the same or similar courses</a:t>
            </a:r>
          </a:p>
          <a:p>
            <a:r>
              <a:rPr lang="en-GB" dirty="0" smtClean="0"/>
              <a:t>Can the same training be delivered locally or regionally?</a:t>
            </a:r>
          </a:p>
          <a:p>
            <a:r>
              <a:rPr lang="en-GB" dirty="0" smtClean="0"/>
              <a:t>If so, use the ADP process to develop the new course</a:t>
            </a:r>
          </a:p>
          <a:p>
            <a:r>
              <a:rPr lang="en-GB" dirty="0" smtClean="0"/>
              <a:t>The expectation should then be that the trainees will attend the local course – saving on travel and </a:t>
            </a:r>
            <a:r>
              <a:rPr lang="en-GB" smtClean="0"/>
              <a:t>external course fees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796" y="1114861"/>
            <a:ext cx="7772400" cy="679449"/>
          </a:xfrm>
        </p:spPr>
        <p:txBody>
          <a:bodyPr/>
          <a:lstStyle/>
          <a:p>
            <a:r>
              <a:rPr lang="en-GB" sz="4000" dirty="0" smtClean="0"/>
              <a:t>Questions?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629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Principles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Providing clarity</a:t>
            </a:r>
          </a:p>
          <a:p>
            <a:r>
              <a:rPr lang="en-GB" dirty="0" smtClean="0"/>
              <a:t>Ensuring equity of access</a:t>
            </a:r>
          </a:p>
          <a:p>
            <a:r>
              <a:rPr lang="en-GB" dirty="0" smtClean="0"/>
              <a:t>Improving access to local and regional teaching</a:t>
            </a:r>
          </a:p>
          <a:p>
            <a:r>
              <a:rPr lang="en-GB" dirty="0" smtClean="0"/>
              <a:t>Prioritising delivery of the curriculum </a:t>
            </a:r>
          </a:p>
          <a:p>
            <a:r>
              <a:rPr lang="en-GB" dirty="0" smtClean="0"/>
              <a:t>Flexibility </a:t>
            </a:r>
          </a:p>
          <a:p>
            <a:r>
              <a:rPr lang="en-GB" dirty="0" smtClean="0"/>
              <a:t>Monitoring attendance and quality</a:t>
            </a:r>
          </a:p>
          <a:p>
            <a:r>
              <a:rPr lang="en-GB" dirty="0" smtClean="0"/>
              <a:t>Commissioning training</a:t>
            </a:r>
          </a:p>
          <a:p>
            <a:endParaRPr lang="en-GB" dirty="0" smtClean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/>
              <a:t>@</a:t>
            </a:r>
            <a:r>
              <a:rPr lang="en-GB" sz="1300" b="1" dirty="0" err="1" smtClean="0"/>
              <a:t>NHS_HealthEdEng</a:t>
            </a:r>
            <a:r>
              <a:rPr lang="en-GB" sz="1300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95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Funding Arrangements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54923"/>
            <a:ext cx="7839075" cy="3957145"/>
          </a:xfrm>
        </p:spPr>
        <p:txBody>
          <a:bodyPr/>
          <a:lstStyle/>
          <a:p>
            <a:pPr lvl="0"/>
            <a:r>
              <a:rPr lang="en-GB" sz="2000" dirty="0">
                <a:solidFill>
                  <a:prstClr val="black"/>
                </a:solidFill>
              </a:rPr>
              <a:t>Locally delivered teaching.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Regional study days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Simulation training programmes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Other regionally-commissioned internal courses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External courses which are explicitly required by the relevant curriculum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External courses which are a cost-effective way of delivering parts of the relevant curriculum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Life support courses when these are curriculum requirements.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Other individual training needs required to meet the curriculum, as agreed in individual trainees’ PDPs </a:t>
            </a:r>
          </a:p>
          <a:p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>
                <a:solidFill>
                  <a:prstClr val="black"/>
                </a:solidFill>
              </a:rPr>
              <a:t>@</a:t>
            </a:r>
            <a:r>
              <a:rPr lang="en-GB" sz="1300" b="1" dirty="0" err="1" smtClean="0">
                <a:solidFill>
                  <a:prstClr val="black"/>
                </a:solidFill>
              </a:rPr>
              <a:t>NHS_HealthEdEng</a:t>
            </a:r>
            <a:endParaRPr lang="en-GB" sz="13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30628"/>
            <a:ext cx="7772400" cy="679449"/>
          </a:xfrm>
        </p:spPr>
        <p:txBody>
          <a:bodyPr/>
          <a:lstStyle/>
          <a:p>
            <a:r>
              <a:rPr lang="en-GB" dirty="0" smtClean="0"/>
              <a:t>Excluded expenses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60328"/>
            <a:ext cx="7839075" cy="3720662"/>
          </a:xfrm>
        </p:spPr>
        <p:txBody>
          <a:bodyPr/>
          <a:lstStyle/>
          <a:p>
            <a:r>
              <a:rPr lang="en-GB" sz="2000" dirty="0" smtClean="0"/>
              <a:t>Enrolment </a:t>
            </a:r>
            <a:r>
              <a:rPr lang="en-GB" sz="2000" dirty="0"/>
              <a:t>on to training programme and payment for portfolio access </a:t>
            </a:r>
          </a:p>
          <a:p>
            <a:r>
              <a:rPr lang="en-GB" sz="2000" dirty="0" smtClean="0"/>
              <a:t>ALS/life </a:t>
            </a:r>
            <a:r>
              <a:rPr lang="en-GB" sz="2000" dirty="0"/>
              <a:t>support courses which are not curriculum requirements </a:t>
            </a:r>
          </a:p>
          <a:p>
            <a:r>
              <a:rPr lang="en-GB" sz="2000" dirty="0" smtClean="0"/>
              <a:t>Statutory </a:t>
            </a:r>
            <a:r>
              <a:rPr lang="en-GB" sz="2000" dirty="0"/>
              <a:t>and mandatory training required by </a:t>
            </a:r>
            <a:r>
              <a:rPr lang="en-GB" sz="2000" dirty="0" smtClean="0"/>
              <a:t>employers </a:t>
            </a:r>
            <a:endParaRPr lang="en-GB" sz="2000" dirty="0"/>
          </a:p>
          <a:p>
            <a:r>
              <a:rPr lang="en-GB" sz="2000" dirty="0" smtClean="0"/>
              <a:t>Other </a:t>
            </a:r>
            <a:r>
              <a:rPr lang="en-GB" sz="2000" dirty="0"/>
              <a:t>employer-related leave </a:t>
            </a:r>
          </a:p>
          <a:p>
            <a:r>
              <a:rPr lang="en-GB" sz="2000" dirty="0" smtClean="0"/>
              <a:t>Bursaries </a:t>
            </a:r>
            <a:r>
              <a:rPr lang="en-GB" sz="2000" dirty="0"/>
              <a:t>for medical education courses unless they are curriculum requirements </a:t>
            </a:r>
          </a:p>
          <a:p>
            <a:r>
              <a:rPr lang="en-GB" sz="2000" dirty="0" smtClean="0"/>
              <a:t>Fellowships </a:t>
            </a:r>
            <a:r>
              <a:rPr lang="en-GB" sz="2000" dirty="0"/>
              <a:t>(e.g. simulation fellows) </a:t>
            </a:r>
          </a:p>
          <a:p>
            <a:r>
              <a:rPr lang="en-GB" sz="2000" dirty="0" smtClean="0"/>
              <a:t>Professional </a:t>
            </a:r>
            <a:r>
              <a:rPr lang="en-GB" sz="2000" dirty="0"/>
              <a:t>examination fees at any point of training </a:t>
            </a:r>
          </a:p>
          <a:p>
            <a:r>
              <a:rPr lang="en-GB" sz="2000" dirty="0" smtClean="0"/>
              <a:t>Courses </a:t>
            </a:r>
            <a:r>
              <a:rPr lang="en-GB" sz="2000" dirty="0"/>
              <a:t>for specialty examinations during Foundation Programme </a:t>
            </a:r>
          </a:p>
          <a:p>
            <a:r>
              <a:rPr lang="en-GB" sz="2000" dirty="0" smtClean="0"/>
              <a:t>Interview </a:t>
            </a:r>
            <a:r>
              <a:rPr lang="en-GB" sz="2000" dirty="0"/>
              <a:t>Leave </a:t>
            </a:r>
          </a:p>
          <a:p>
            <a:endParaRPr lang="en-GB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>
                <a:solidFill>
                  <a:prstClr val="black"/>
                </a:solidFill>
              </a:rPr>
              <a:t>@</a:t>
            </a:r>
            <a:r>
              <a:rPr lang="en-GB" sz="1300" b="1" dirty="0" err="1" smtClean="0">
                <a:solidFill>
                  <a:prstClr val="black"/>
                </a:solidFill>
              </a:rPr>
              <a:t>NHS_HealthEdEng</a:t>
            </a:r>
            <a:r>
              <a:rPr lang="en-GB" sz="1300" b="1" dirty="0" smtClean="0">
                <a:solidFill>
                  <a:prstClr val="blac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018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Individual study leave requests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54923"/>
            <a:ext cx="7839075" cy="4083269"/>
          </a:xfrm>
        </p:spPr>
        <p:txBody>
          <a:bodyPr/>
          <a:lstStyle/>
          <a:p>
            <a:r>
              <a:rPr lang="en-GB" sz="2200" dirty="0"/>
              <a:t>The trainee may apply for individual study leave funding for: </a:t>
            </a:r>
            <a:r>
              <a:rPr lang="en-GB" sz="2200" b="1" dirty="0"/>
              <a:t>curriculum requirements</a:t>
            </a:r>
            <a:r>
              <a:rPr lang="en-GB" sz="2200" dirty="0"/>
              <a:t> and </a:t>
            </a:r>
            <a:r>
              <a:rPr lang="en-GB" sz="2200" b="1" dirty="0"/>
              <a:t>aspirational activity</a:t>
            </a:r>
            <a:r>
              <a:rPr lang="en-GB" sz="2200" dirty="0"/>
              <a:t>. </a:t>
            </a:r>
            <a:endParaRPr lang="en-GB" sz="2200" dirty="0" smtClean="0"/>
          </a:p>
          <a:p>
            <a:r>
              <a:rPr lang="en-GB" sz="2200" dirty="0" smtClean="0"/>
              <a:t>The Trusts local application process must always be followed for both of the above applications.</a:t>
            </a:r>
          </a:p>
          <a:p>
            <a:r>
              <a:rPr lang="en-GB" sz="2200" dirty="0" smtClean="0"/>
              <a:t>An additional sign off from the TPD will be required for the following: </a:t>
            </a:r>
          </a:p>
          <a:p>
            <a:pPr marL="0" indent="0">
              <a:buNone/>
            </a:pPr>
            <a:r>
              <a:rPr lang="en-GB" sz="2200" dirty="0" smtClean="0"/>
              <a:t>	- Curriculum requirements exceeding £600</a:t>
            </a:r>
          </a:p>
          <a:p>
            <a:pPr marL="0" indent="0">
              <a:buNone/>
            </a:pPr>
            <a:r>
              <a:rPr lang="en-GB" sz="2200" dirty="0" smtClean="0"/>
              <a:t>	- All aspirational requests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6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25670"/>
            <a:ext cx="7772400" cy="679449"/>
          </a:xfrm>
        </p:spPr>
        <p:txBody>
          <a:bodyPr/>
          <a:lstStyle/>
          <a:p>
            <a:r>
              <a:rPr lang="en-GB" dirty="0" smtClean="0"/>
              <a:t>Curriculum requirements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1142"/>
            <a:ext cx="7839075" cy="4303986"/>
          </a:xfrm>
        </p:spPr>
        <p:txBody>
          <a:bodyPr/>
          <a:lstStyle/>
          <a:p>
            <a:r>
              <a:rPr lang="en-GB" sz="1800" dirty="0" smtClean="0"/>
              <a:t>May </a:t>
            </a:r>
            <a:r>
              <a:rPr lang="en-GB" sz="1800" dirty="0"/>
              <a:t>submit claims </a:t>
            </a:r>
            <a:r>
              <a:rPr lang="en-GB" sz="1800" dirty="0" smtClean="0"/>
              <a:t>for activity that </a:t>
            </a:r>
            <a:r>
              <a:rPr lang="en-GB" sz="1800" dirty="0"/>
              <a:t>have been explicitly identified as requirements of the </a:t>
            </a:r>
            <a:r>
              <a:rPr lang="en-GB" sz="1800" dirty="0" smtClean="0"/>
              <a:t>trainee’s specialty’s </a:t>
            </a:r>
            <a:r>
              <a:rPr lang="en-GB" sz="1800" dirty="0"/>
              <a:t>curriculum and/or ARCP decision aid. </a:t>
            </a:r>
            <a:endParaRPr lang="en-GB" sz="1800" dirty="0" smtClean="0"/>
          </a:p>
          <a:p>
            <a:r>
              <a:rPr lang="en-GB" sz="1800" dirty="0" smtClean="0"/>
              <a:t>Activities </a:t>
            </a:r>
            <a:r>
              <a:rPr lang="en-GB" sz="1800" dirty="0"/>
              <a:t>can be signed off at Trust level provided the total cost (including the costs of the activity, travel and subsistence) is £600 or less. </a:t>
            </a:r>
            <a:endParaRPr lang="en-GB" sz="1800" dirty="0" smtClean="0"/>
          </a:p>
          <a:p>
            <a:r>
              <a:rPr lang="en-GB" sz="1800" dirty="0" smtClean="0"/>
              <a:t>For </a:t>
            </a:r>
            <a:r>
              <a:rPr lang="en-GB" sz="1800" dirty="0"/>
              <a:t>activities that cost more than £600, additional sign off from the TPD (or Head of School if TPD is unavailable) will be required. </a:t>
            </a:r>
            <a:endParaRPr lang="en-GB" sz="1800" dirty="0" smtClean="0"/>
          </a:p>
          <a:p>
            <a:r>
              <a:rPr lang="en-GB" sz="1800" dirty="0" smtClean="0"/>
              <a:t>The curriculum requirements have been identified by the TPD in each specialty and will be reviewed and confirmed by the Head of School, then updated on the HEE </a:t>
            </a:r>
            <a:r>
              <a:rPr lang="en-GB" sz="1800" dirty="0" err="1" smtClean="0"/>
              <a:t>EoE</a:t>
            </a:r>
            <a:r>
              <a:rPr lang="en-GB" sz="1800" dirty="0" smtClean="0"/>
              <a:t> website. </a:t>
            </a:r>
            <a:endParaRPr lang="en-GB" sz="1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>
                <a:solidFill>
                  <a:prstClr val="black"/>
                </a:solidFill>
              </a:rPr>
              <a:t>@</a:t>
            </a:r>
            <a:r>
              <a:rPr lang="en-GB" sz="1300" b="1" dirty="0" err="1" smtClean="0">
                <a:solidFill>
                  <a:prstClr val="black"/>
                </a:solidFill>
              </a:rPr>
              <a:t>NHS_HealthEdEng</a:t>
            </a:r>
            <a:r>
              <a:rPr lang="en-GB" sz="1300" b="1" dirty="0" smtClean="0">
                <a:solidFill>
                  <a:prstClr val="blac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021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2968"/>
            <a:ext cx="7772400" cy="679449"/>
          </a:xfrm>
        </p:spPr>
        <p:txBody>
          <a:bodyPr/>
          <a:lstStyle/>
          <a:p>
            <a:r>
              <a:rPr lang="en-GB" dirty="0" smtClean="0"/>
              <a:t>Aspirational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55369"/>
            <a:ext cx="7839075" cy="4162097"/>
          </a:xfrm>
        </p:spPr>
        <p:txBody>
          <a:bodyPr/>
          <a:lstStyle/>
          <a:p>
            <a:r>
              <a:rPr lang="en-GB" sz="1800" dirty="0" smtClean="0"/>
              <a:t>Activities that are not </a:t>
            </a:r>
            <a:r>
              <a:rPr lang="en-GB" sz="1800" dirty="0"/>
              <a:t>explicitly recognised as requirements for the </a:t>
            </a:r>
            <a:r>
              <a:rPr lang="en-GB" sz="1800" dirty="0" smtClean="0"/>
              <a:t>trainee’s curriculum. </a:t>
            </a:r>
          </a:p>
          <a:p>
            <a:r>
              <a:rPr lang="en-GB" sz="1800" dirty="0" smtClean="0"/>
              <a:t>Activities that may </a:t>
            </a:r>
            <a:r>
              <a:rPr lang="en-GB" sz="1800" dirty="0"/>
              <a:t>help the trainee complete parts of the curriculum. </a:t>
            </a:r>
            <a:endParaRPr lang="en-GB" sz="1800" dirty="0" smtClean="0"/>
          </a:p>
          <a:p>
            <a:r>
              <a:rPr lang="en-GB" sz="1800" dirty="0" smtClean="0"/>
              <a:t>It </a:t>
            </a:r>
            <a:r>
              <a:rPr lang="en-GB" sz="1800" dirty="0"/>
              <a:t>is essential that any aspirational activity is included in the </a:t>
            </a:r>
            <a:r>
              <a:rPr lang="en-GB" sz="1800" dirty="0" smtClean="0"/>
              <a:t>trainee’s PDP.</a:t>
            </a:r>
          </a:p>
          <a:p>
            <a:r>
              <a:rPr lang="en-GB" sz="1800" dirty="0" smtClean="0"/>
              <a:t>Will require </a:t>
            </a:r>
            <a:r>
              <a:rPr lang="en-GB" sz="1800" dirty="0"/>
              <a:t>an additional level of sign off from the TPD (or Head of School if TPD is unavailable).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trainee will be expected to provide a supporting statement </a:t>
            </a:r>
            <a:endParaRPr lang="en-GB" sz="1800" dirty="0" smtClean="0"/>
          </a:p>
          <a:p>
            <a:r>
              <a:rPr lang="en-GB" sz="1800" dirty="0" smtClean="0"/>
              <a:t>The trainee must have received (or be on track to do so) an outcome 1 at their latest ARCP in order to be eligible.</a:t>
            </a:r>
          </a:p>
          <a:p>
            <a:r>
              <a:rPr lang="en-GB" sz="1800" dirty="0" smtClean="0"/>
              <a:t>Exam preparation courses are included in the ‘aspirational’ requests, again the trainee will need an outcome 1 at ARCP or an outcome 2 or 3 for exam failure.</a:t>
            </a:r>
          </a:p>
          <a:p>
            <a:endParaRPr lang="en-GB" sz="18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>
                <a:solidFill>
                  <a:prstClr val="black"/>
                </a:solidFill>
              </a:rPr>
              <a:t>@</a:t>
            </a:r>
            <a:r>
              <a:rPr lang="en-GB" sz="1300" b="1" dirty="0" err="1" smtClean="0">
                <a:solidFill>
                  <a:prstClr val="black"/>
                </a:solidFill>
              </a:rPr>
              <a:t>NHS_HealthEdEng</a:t>
            </a:r>
            <a:r>
              <a:rPr lang="en-GB" sz="1300" b="1" dirty="0" smtClean="0">
                <a:solidFill>
                  <a:prstClr val="blac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959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0271"/>
            <a:ext cx="7772400" cy="679449"/>
          </a:xfrm>
        </p:spPr>
        <p:txBody>
          <a:bodyPr/>
          <a:lstStyle/>
          <a:p>
            <a:r>
              <a:rPr lang="en-GB" dirty="0" smtClean="0"/>
              <a:t>Aspirational Guidelines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15486"/>
            <a:ext cx="7839075" cy="4004442"/>
          </a:xfrm>
        </p:spPr>
        <p:txBody>
          <a:bodyPr/>
          <a:lstStyle/>
          <a:p>
            <a:r>
              <a:rPr lang="en-GB" sz="1500" dirty="0" smtClean="0"/>
              <a:t>Act </a:t>
            </a:r>
            <a:r>
              <a:rPr lang="en-GB" sz="1500" dirty="0"/>
              <a:t>sensibly and professionally </a:t>
            </a:r>
            <a:endParaRPr lang="en-GB" sz="1500" dirty="0" smtClean="0"/>
          </a:p>
          <a:p>
            <a:r>
              <a:rPr lang="en-GB" sz="1500" dirty="0" smtClean="0"/>
              <a:t>Adhere to </a:t>
            </a:r>
            <a:r>
              <a:rPr lang="en-GB" sz="1500" dirty="0"/>
              <a:t>local trust process with regards to study leave approval. </a:t>
            </a:r>
          </a:p>
          <a:p>
            <a:r>
              <a:rPr lang="en-GB" sz="1500" dirty="0" smtClean="0"/>
              <a:t>Aspirational </a:t>
            </a:r>
            <a:r>
              <a:rPr lang="en-GB" sz="1500" dirty="0"/>
              <a:t>activities are activities that will help the trainee complete part of their </a:t>
            </a:r>
            <a:r>
              <a:rPr lang="en-GB" sz="1500" dirty="0" smtClean="0"/>
              <a:t>curriculum, which the trainee has not already completed </a:t>
            </a:r>
            <a:endParaRPr lang="en-GB" sz="1500" dirty="0"/>
          </a:p>
          <a:p>
            <a:r>
              <a:rPr lang="en-GB" sz="1500" dirty="0" smtClean="0"/>
              <a:t>Consider </a:t>
            </a:r>
            <a:r>
              <a:rPr lang="en-GB" sz="1500" dirty="0"/>
              <a:t>if it is possible to achieve similar outcomes from local/regional programmes</a:t>
            </a:r>
            <a:r>
              <a:rPr lang="en-GB" sz="1500" dirty="0" smtClean="0"/>
              <a:t>, or a cheaper external course - has </a:t>
            </a:r>
            <a:r>
              <a:rPr lang="en-GB" sz="1500" dirty="0"/>
              <a:t>the most cost effective choice been made. </a:t>
            </a:r>
          </a:p>
          <a:p>
            <a:r>
              <a:rPr lang="en-GB" sz="1500" dirty="0" smtClean="0"/>
              <a:t>The </a:t>
            </a:r>
            <a:r>
              <a:rPr lang="en-GB" sz="1500" dirty="0"/>
              <a:t>activity must have been included in the trainee’s PDP. </a:t>
            </a:r>
          </a:p>
          <a:p>
            <a:r>
              <a:rPr lang="en-GB" sz="1500" dirty="0" smtClean="0"/>
              <a:t>Aspirational activities can </a:t>
            </a:r>
            <a:r>
              <a:rPr lang="en-GB" sz="1500" dirty="0"/>
              <a:t>only be approved if the trainee </a:t>
            </a:r>
            <a:r>
              <a:rPr lang="en-GB" sz="1500" dirty="0" smtClean="0"/>
              <a:t>has </a:t>
            </a:r>
            <a:r>
              <a:rPr lang="en-GB" sz="1500" dirty="0"/>
              <a:t>obtained </a:t>
            </a:r>
            <a:r>
              <a:rPr lang="en-GB" sz="1500" dirty="0" smtClean="0"/>
              <a:t>an </a:t>
            </a:r>
            <a:r>
              <a:rPr lang="en-GB" sz="1500" dirty="0"/>
              <a:t>outcome 1 or 6 at their most recent ARCP (or is on track to do so). </a:t>
            </a:r>
          </a:p>
          <a:p>
            <a:r>
              <a:rPr lang="en-GB" sz="1500" dirty="0"/>
              <a:t>T</a:t>
            </a:r>
            <a:r>
              <a:rPr lang="en-GB" sz="1500" dirty="0" smtClean="0"/>
              <a:t>rainee </a:t>
            </a:r>
            <a:r>
              <a:rPr lang="en-GB" sz="1500" dirty="0"/>
              <a:t>who has received an outcome 2 or 3 for exam failure </a:t>
            </a:r>
            <a:r>
              <a:rPr lang="en-GB" sz="1500" dirty="0" smtClean="0"/>
              <a:t>alone will </a:t>
            </a:r>
            <a:r>
              <a:rPr lang="en-GB" sz="1500" dirty="0"/>
              <a:t>be able to apply for examination preparation courses </a:t>
            </a:r>
            <a:r>
              <a:rPr lang="en-GB" sz="1500" dirty="0" smtClean="0"/>
              <a:t>only</a:t>
            </a:r>
            <a:r>
              <a:rPr lang="en-GB" sz="1500" dirty="0"/>
              <a:t> </a:t>
            </a:r>
            <a:r>
              <a:rPr lang="en-GB" sz="1500" dirty="0" smtClean="0"/>
              <a:t>(until they have passed the exam)</a:t>
            </a:r>
            <a:endParaRPr lang="en-GB" sz="1500" dirty="0"/>
          </a:p>
          <a:p>
            <a:r>
              <a:rPr lang="en-GB" sz="1500" dirty="0" smtClean="0"/>
              <a:t>There </a:t>
            </a:r>
            <a:r>
              <a:rPr lang="en-GB" sz="1500" dirty="0"/>
              <a:t>is the possibility of ‘partial funding’ </a:t>
            </a:r>
            <a:endParaRPr lang="en-GB" sz="1500" dirty="0" smtClean="0"/>
          </a:p>
          <a:p>
            <a:r>
              <a:rPr lang="en-GB" sz="1500" dirty="0" smtClean="0"/>
              <a:t>When </a:t>
            </a:r>
            <a:r>
              <a:rPr lang="en-GB" sz="1500" dirty="0"/>
              <a:t>funding </a:t>
            </a:r>
            <a:r>
              <a:rPr lang="en-GB" sz="1500" dirty="0" smtClean="0"/>
              <a:t>costing </a:t>
            </a:r>
            <a:r>
              <a:rPr lang="en-GB" sz="1500" dirty="0"/>
              <a:t>over £</a:t>
            </a:r>
            <a:r>
              <a:rPr lang="en-GB" sz="1500" dirty="0" smtClean="0"/>
              <a:t>600 is approved, </a:t>
            </a:r>
            <a:r>
              <a:rPr lang="en-GB" sz="1500" dirty="0"/>
              <a:t>the Trust must be notified that this has been agreed </a:t>
            </a:r>
            <a:r>
              <a:rPr lang="en-GB" sz="1500" dirty="0" smtClean="0"/>
              <a:t>e.g. a copy </a:t>
            </a:r>
            <a:r>
              <a:rPr lang="en-GB" sz="1500" dirty="0"/>
              <a:t>of the signed </a:t>
            </a:r>
            <a:r>
              <a:rPr lang="en-GB" sz="1500" dirty="0" smtClean="0"/>
              <a:t>form sent </a:t>
            </a:r>
            <a:r>
              <a:rPr lang="en-GB" sz="1500" dirty="0"/>
              <a:t>to the Medical Education Manager. </a:t>
            </a:r>
          </a:p>
          <a:p>
            <a:r>
              <a:rPr lang="en-GB" sz="1500" dirty="0" smtClean="0"/>
              <a:t>Equitable </a:t>
            </a:r>
            <a:r>
              <a:rPr lang="en-GB" sz="1500" dirty="0"/>
              <a:t>and </a:t>
            </a:r>
            <a:r>
              <a:rPr lang="en-GB" sz="1500" dirty="0" smtClean="0"/>
              <a:t>effective. </a:t>
            </a:r>
            <a:endParaRPr lang="en-GB" sz="1500" dirty="0"/>
          </a:p>
          <a:p>
            <a:endParaRPr lang="en-GB" sz="1400" dirty="0"/>
          </a:p>
        </p:txBody>
      </p:sp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>
                <a:solidFill>
                  <a:prstClr val="black"/>
                </a:solidFill>
              </a:rPr>
              <a:t>@</a:t>
            </a:r>
            <a:r>
              <a:rPr lang="en-GB" sz="1300" b="1" dirty="0" err="1" smtClean="0">
                <a:solidFill>
                  <a:prstClr val="black"/>
                </a:solidFill>
              </a:rPr>
              <a:t>NHS_HealthEdEng</a:t>
            </a:r>
            <a:r>
              <a:rPr lang="en-GB" sz="1300" b="1" dirty="0" smtClean="0">
                <a:solidFill>
                  <a:prstClr val="blac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882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6394"/>
            <a:ext cx="7772400" cy="679449"/>
          </a:xfrm>
        </p:spPr>
        <p:txBody>
          <a:bodyPr/>
          <a:lstStyle/>
          <a:p>
            <a:r>
              <a:rPr lang="en-GB" dirty="0" smtClean="0"/>
              <a:t>Application Process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76093"/>
            <a:ext cx="8103475" cy="449317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Secondary Care:</a:t>
            </a:r>
          </a:p>
          <a:p>
            <a:r>
              <a:rPr lang="en-GB" sz="2000" dirty="0" smtClean="0"/>
              <a:t>Trainees must apply via their local application process for any claim for study leave they would like to make. This could include sign off from the rota co-ordinator, ES/DME and MEM. It is important to remember the approvers may vary from Trust to Trust. </a:t>
            </a:r>
          </a:p>
          <a:p>
            <a:r>
              <a:rPr lang="en-GB" sz="2000" dirty="0" smtClean="0"/>
              <a:t>If the application is for an aspirational activity (any amount) or a curriculum requirement exceeding £600 the trainee must also obtain sign off from their TPD using the HEE </a:t>
            </a:r>
            <a:r>
              <a:rPr lang="en-GB" sz="2000" dirty="0" err="1" smtClean="0"/>
              <a:t>EoE</a:t>
            </a:r>
            <a:r>
              <a:rPr lang="en-GB" sz="2000" dirty="0" smtClean="0"/>
              <a:t> additional sign off form. </a:t>
            </a:r>
          </a:p>
          <a:p>
            <a:r>
              <a:rPr lang="en-GB" sz="2000" dirty="0" smtClean="0"/>
              <a:t>Once all required approval has been obtained and the costs have been incurred, the trainee claims reimbursement of expenses from their employing Trust. 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646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- Master slide dec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977</Words>
  <Application>Microsoft Office PowerPoint</Application>
  <PresentationFormat>On-screen Show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- Master slide deck v2</vt:lpstr>
      <vt:lpstr>PowerPoint Presentation</vt:lpstr>
      <vt:lpstr>Principles</vt:lpstr>
      <vt:lpstr>Funding Arrangements</vt:lpstr>
      <vt:lpstr>Excluded expenses</vt:lpstr>
      <vt:lpstr>Individual study leave requests </vt:lpstr>
      <vt:lpstr>Curriculum requirements</vt:lpstr>
      <vt:lpstr>Aspirational activities</vt:lpstr>
      <vt:lpstr>Aspirational Guidelines</vt:lpstr>
      <vt:lpstr>Application Process</vt:lpstr>
      <vt:lpstr>Application Process</vt:lpstr>
      <vt:lpstr>Regional Teaching Fund</vt:lpstr>
      <vt:lpstr>Developing local courses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 Sophie</dc:creator>
  <cp:lastModifiedBy>Chambers Sophie</cp:lastModifiedBy>
  <cp:revision>30</cp:revision>
  <dcterms:created xsi:type="dcterms:W3CDTF">2018-05-03T12:22:13Z</dcterms:created>
  <dcterms:modified xsi:type="dcterms:W3CDTF">2018-06-14T11:00:20Z</dcterms:modified>
</cp:coreProperties>
</file>